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9" r:id="rId4"/>
    <p:sldId id="270" r:id="rId5"/>
    <p:sldId id="274" r:id="rId6"/>
    <p:sldId id="260" r:id="rId7"/>
    <p:sldId id="278" r:id="rId8"/>
    <p:sldId id="261" r:id="rId9"/>
    <p:sldId id="275" r:id="rId10"/>
    <p:sldId id="262" r:id="rId11"/>
    <p:sldId id="281" r:id="rId12"/>
    <p:sldId id="263" r:id="rId13"/>
    <p:sldId id="280" r:id="rId14"/>
    <p:sldId id="279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76"/>
  </p:normalViewPr>
  <p:slideViewPr>
    <p:cSldViewPr>
      <p:cViewPr varScale="1">
        <p:scale>
          <a:sx n="57" d="100"/>
          <a:sy n="57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56E85-5504-B044-856E-190A255D21A7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7CE01-2192-354D-AFD7-4D7D00F4E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89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96E58-3A1F-8746-8E00-4365119689B6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4D02-DCBB-BB45-9F71-3258A4FB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8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21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49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1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3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9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8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0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2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78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7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0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24D02-DCBB-BB45-9F71-3258A4FB3D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006B19-F107-4E81-968B-24A691D59460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&amp;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best and worst of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0333"/>
            <a:ext cx="8229600" cy="990600"/>
          </a:xfrm>
        </p:spPr>
        <p:txBody>
          <a:bodyPr/>
          <a:lstStyle/>
          <a:p>
            <a:r>
              <a:rPr lang="en-US" dirty="0" smtClean="0"/>
              <a:t>analytic rubric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50848"/>
              </p:ext>
            </p:extLst>
          </p:nvPr>
        </p:nvGraphicFramePr>
        <p:xfrm>
          <a:off x="381000" y="1408811"/>
          <a:ext cx="822960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46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Habit description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Behavior description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 clear, behavior measureable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mildly vague or somewhat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very vague or 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very vague and 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described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Stimuli description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Clear description, precede behavior, how (dis)associate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Mildly vague description, or not all precede, or vague (dis)associate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Very vague or none precede or no (dis)associate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Cannot assess those identified as stimuli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identified stimuli or misidentified as stimuli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Daily log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Behaviors each day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2-3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day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behaviors described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Plan when fail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changes described or no failures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Missing changes for at least 1 fail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changes described for all failures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2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holistic rubrics</a:t>
            </a:r>
          </a:p>
          <a:p>
            <a:pPr lvl="1"/>
            <a:r>
              <a:rPr lang="en-US" sz="2800" dirty="0"/>
              <a:t>grade overall assignment with a single grade</a:t>
            </a:r>
          </a:p>
          <a:p>
            <a:pPr lvl="1"/>
            <a:r>
              <a:rPr lang="en-US" sz="2800" dirty="0"/>
              <a:t>still have descriptors for grade/point assignments</a:t>
            </a:r>
          </a:p>
          <a:p>
            <a:pPr lvl="1"/>
            <a:r>
              <a:rPr lang="en-US" sz="2800" dirty="0"/>
              <a:t>used when cannot be easily broken into tasks or allowing A LOT of freedom in responses</a:t>
            </a:r>
          </a:p>
          <a:p>
            <a:pPr lvl="1"/>
            <a:r>
              <a:rPr lang="en-US" sz="2800" dirty="0"/>
              <a:t>generally fastest scoring to use, but tough to justify and tends to be less reliable</a:t>
            </a:r>
          </a:p>
          <a:p>
            <a:pPr lvl="1"/>
            <a:r>
              <a:rPr lang="en-US" sz="2800" dirty="0"/>
              <a:t>e.g., “10 points= presentation was complete and accurate.  9 points= presentation well done, but could have used more </a:t>
            </a:r>
            <a:r>
              <a:rPr lang="en-US" sz="2800" dirty="0" smtClean="0"/>
              <a:t>evidence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134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rubric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10 points = The report is well-organized, complete, and reported in a unique fashion.</a:t>
            </a:r>
          </a:p>
          <a:p>
            <a:pPr marL="0" indent="0">
              <a:buNone/>
            </a:pPr>
            <a:r>
              <a:rPr lang="en-US" sz="2800" dirty="0"/>
              <a:t>8 points = The report needs more detail or organization.</a:t>
            </a:r>
          </a:p>
          <a:p>
            <a:pPr marL="0" indent="0">
              <a:buNone/>
            </a:pPr>
            <a:r>
              <a:rPr lang="en-US" sz="2800" dirty="0"/>
              <a:t>6 points = Good content, but format was not unique</a:t>
            </a:r>
          </a:p>
          <a:p>
            <a:pPr marL="0" indent="0">
              <a:buNone/>
            </a:pPr>
            <a:r>
              <a:rPr lang="en-US" sz="2800" dirty="0"/>
              <a:t>4 points = Report needs major changes.</a:t>
            </a:r>
          </a:p>
          <a:p>
            <a:pPr marL="0" indent="0">
              <a:buNone/>
            </a:pPr>
            <a:r>
              <a:rPr lang="en-US" sz="2800" dirty="0"/>
              <a:t>2 points = Report is incomplete or poorly </a:t>
            </a:r>
            <a:r>
              <a:rPr lang="en-US" sz="2800" dirty="0" smtClean="0"/>
              <a:t>executed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34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check department and other instructors’ policies</a:t>
            </a:r>
          </a:p>
          <a:p>
            <a:pPr lvl="0"/>
            <a:r>
              <a:rPr lang="en-US" sz="3200" dirty="0"/>
              <a:t>make available to all students</a:t>
            </a:r>
          </a:p>
          <a:p>
            <a:pPr lvl="0"/>
            <a:r>
              <a:rPr lang="en-US" sz="3200" dirty="0"/>
              <a:t>consider how the extra credit affects final grade- usually do not want to raise all grades one letter</a:t>
            </a:r>
          </a:p>
          <a:p>
            <a:pPr lvl="0"/>
            <a:r>
              <a:rPr lang="en-US" sz="3200" dirty="0"/>
              <a:t>effort- or ability-based?</a:t>
            </a:r>
          </a:p>
          <a:p>
            <a:pPr lvl="0"/>
            <a:r>
              <a:rPr lang="en-US" sz="3200" dirty="0"/>
              <a:t>keep as a separate column in gradebook so you can separate ability from other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do they exist in your class?</a:t>
            </a:r>
          </a:p>
          <a:p>
            <a:pPr lvl="0"/>
            <a:r>
              <a:rPr lang="en-US" dirty="0"/>
              <a:t>if so, what is borderline? (.5%?  2%?  may or may not want to include cut-off in syllabus)</a:t>
            </a:r>
          </a:p>
          <a:p>
            <a:pPr lvl="0"/>
            <a:r>
              <a:rPr lang="en-US" dirty="0"/>
              <a:t>identify what you use to assign the higher grade</a:t>
            </a:r>
          </a:p>
          <a:p>
            <a:pPr lvl="1"/>
            <a:r>
              <a:rPr lang="en-US" dirty="0"/>
              <a:t>most assignments in the class are at that grade level</a:t>
            </a:r>
          </a:p>
          <a:p>
            <a:pPr lvl="1"/>
            <a:r>
              <a:rPr lang="en-US" dirty="0"/>
              <a:t>effort-based components (all assignments in on time, attendance, participation)</a:t>
            </a:r>
          </a:p>
          <a:p>
            <a:pPr lvl="1"/>
            <a:r>
              <a:rPr lang="en-US" dirty="0"/>
              <a:t>beware of being influenced by personality/negotiation factors or characteristics that you really can’t measure (effort, potential)- </a:t>
            </a:r>
            <a:r>
              <a:rPr lang="en-US" dirty="0" smtClean="0"/>
              <a:t>unfair</a:t>
            </a:r>
            <a:endParaRPr lang="en-US" dirty="0"/>
          </a:p>
          <a:p>
            <a:pPr lvl="0"/>
            <a:r>
              <a:rPr lang="en-US" dirty="0"/>
              <a:t>apply borderline grade changes consistently </a:t>
            </a:r>
          </a:p>
          <a:p>
            <a:pPr lvl="0"/>
            <a:r>
              <a:rPr lang="en-US" dirty="0"/>
              <a:t>realize that borderline situations can increase and decrease student grades if done </a:t>
            </a:r>
            <a:r>
              <a:rPr lang="en-US" dirty="0" smtClean="0"/>
              <a:t>fairly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58693"/>
              </p:ext>
            </p:extLst>
          </p:nvPr>
        </p:nvGraphicFramePr>
        <p:xfrm>
          <a:off x="914400" y="990600"/>
          <a:ext cx="6621779" cy="4359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701"/>
                <a:gridCol w="591922"/>
                <a:gridCol w="556655"/>
                <a:gridCol w="439792"/>
                <a:gridCol w="541443"/>
                <a:gridCol w="550432"/>
                <a:gridCol w="439792"/>
                <a:gridCol w="597454"/>
                <a:gridCol w="504102"/>
                <a:gridCol w="453622"/>
                <a:gridCol w="522772"/>
                <a:gridCol w="578092"/>
              </a:tblGrid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atten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hw1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paper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excr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 pts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Brady, Marcia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89.6%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Bundy, 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80.0%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Halpert,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Pam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69.9%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Jefferson,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George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71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90.1%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Simpson, Lisa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79.7%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Stark, Ned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87.2%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Walter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89.6%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35.1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34.4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78.3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61.9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(2.7)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281.1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84.0%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process of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1750"/>
            <a:ext cx="8229600" cy="5703849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optimize self and environment</a:t>
            </a:r>
          </a:p>
          <a:p>
            <a:pPr lvl="1"/>
            <a:r>
              <a:rPr lang="en-US" sz="1600" dirty="0"/>
              <a:t>have time, not tired or cranky (tough when facing a stack!)</a:t>
            </a:r>
          </a:p>
          <a:p>
            <a:pPr lvl="1"/>
            <a:r>
              <a:rPr lang="en-US" sz="1600" dirty="0"/>
              <a:t>minimize distractions (friends, significant others, kids, Facebook)</a:t>
            </a:r>
          </a:p>
          <a:p>
            <a:pPr lvl="0"/>
            <a:r>
              <a:rPr lang="en-US" sz="1800" dirty="0"/>
              <a:t>more subjective tasks usually require more time and concentration</a:t>
            </a:r>
          </a:p>
          <a:p>
            <a:r>
              <a:rPr lang="en-US" sz="1800" dirty="0"/>
              <a:t>read through a few assignments before grading to get a sense of content and quality</a:t>
            </a:r>
          </a:p>
          <a:p>
            <a:pPr lvl="0"/>
            <a:r>
              <a:rPr lang="en-US" sz="1800" dirty="0" smtClean="0"/>
              <a:t>try </a:t>
            </a:r>
            <a:r>
              <a:rPr lang="en-US" sz="1800" dirty="0"/>
              <a:t>to keep student identities unknown as you grade to avoid biases</a:t>
            </a:r>
          </a:p>
          <a:p>
            <a:pPr lvl="0"/>
            <a:r>
              <a:rPr lang="en-US" sz="1800" dirty="0"/>
              <a:t>if grading both, grade mechanics (grammar, spelling) first, then content</a:t>
            </a:r>
          </a:p>
          <a:p>
            <a:pPr lvl="0"/>
            <a:r>
              <a:rPr lang="en-US" sz="1800" dirty="0"/>
              <a:t>aim for two positive comments for each improvement comment- think of grading as a conversation between you and the student, not a punishment</a:t>
            </a:r>
          </a:p>
          <a:p>
            <a:pPr lvl="0"/>
            <a:r>
              <a:rPr lang="en-US" sz="1800" dirty="0" smtClean="0"/>
              <a:t>make </a:t>
            </a:r>
            <a:r>
              <a:rPr lang="en-US" sz="1800" dirty="0"/>
              <a:t>comments on a separate page (or version if electronic) and go back occasionally to see if you are grading the same as you had initially</a:t>
            </a:r>
          </a:p>
          <a:p>
            <a:pPr lvl="0"/>
            <a:r>
              <a:rPr lang="en-US" sz="1800" dirty="0"/>
              <a:t>if others are also grading the assignment, have everyone grade a few to ensure consistency</a:t>
            </a:r>
          </a:p>
          <a:p>
            <a:pPr lvl="0"/>
            <a:r>
              <a:rPr lang="en-US" sz="1800" dirty="0"/>
              <a:t>for selected-response items, grade one page at a time to give yourself a sense of how well </a:t>
            </a:r>
            <a:r>
              <a:rPr lang="en-US" sz="1800" dirty="0" smtClean="0"/>
              <a:t>individual items </a:t>
            </a:r>
            <a:r>
              <a:rPr lang="en-US" sz="1800" dirty="0"/>
              <a:t>are working</a:t>
            </a:r>
          </a:p>
          <a:p>
            <a:r>
              <a:rPr lang="en-US" sz="1800" dirty="0"/>
              <a:t>for multiple constructed-response items, grade one at a time for all students (e.g., </a:t>
            </a:r>
            <a:r>
              <a:rPr lang="en-US" sz="1800" dirty="0" smtClean="0"/>
              <a:t>grade everyone’s </a:t>
            </a:r>
            <a:r>
              <a:rPr lang="en-US" sz="1800" dirty="0"/>
              <a:t>item 27, then everyone’s 28…) for greater consistency</a:t>
            </a:r>
          </a:p>
        </p:txBody>
      </p:sp>
    </p:spTree>
    <p:extLst>
      <p:ext uri="{BB962C8B-B14F-4D97-AF65-F5344CB8AC3E}">
        <p14:creationId xmlns:p14="http://schemas.microsoft.com/office/powerpoint/2010/main" val="1005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nstructional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for yourself and your students</a:t>
            </a:r>
          </a:p>
          <a:p>
            <a:pPr lvl="0"/>
            <a:r>
              <a:rPr lang="en-US" sz="3200" dirty="0"/>
              <a:t>help keep organization and focus</a:t>
            </a:r>
          </a:p>
          <a:p>
            <a:pPr lvl="0"/>
            <a:r>
              <a:rPr lang="en-US" sz="3200" dirty="0"/>
              <a:t>make sure they are observable, </a:t>
            </a:r>
            <a:r>
              <a:rPr lang="en-US" sz="3200" dirty="0" smtClean="0"/>
              <a:t>measureable, </a:t>
            </a:r>
            <a:r>
              <a:rPr lang="en-US" sz="3200" dirty="0"/>
              <a:t>and </a:t>
            </a:r>
            <a:r>
              <a:rPr lang="en-US" sz="3200" dirty="0" smtClean="0"/>
              <a:t>outcome-directed</a:t>
            </a:r>
          </a:p>
          <a:p>
            <a:pPr lvl="0"/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Students will be able to explain differences in the theories.</a:t>
            </a:r>
          </a:p>
          <a:p>
            <a:pPr lvl="1"/>
            <a:r>
              <a:rPr lang="en-US" sz="2800" dirty="0" smtClean="0"/>
              <a:t>Students will be able to use various types of scoring in classrooms.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8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informal</a:t>
            </a:r>
          </a:p>
          <a:p>
            <a:pPr lvl="1"/>
            <a:r>
              <a:rPr lang="en-US" sz="2400" dirty="0"/>
              <a:t>question-asking</a:t>
            </a:r>
          </a:p>
          <a:p>
            <a:pPr lvl="1"/>
            <a:r>
              <a:rPr lang="en-US" sz="2400" dirty="0"/>
              <a:t>observations</a:t>
            </a:r>
          </a:p>
          <a:p>
            <a:pPr lvl="0"/>
            <a:r>
              <a:rPr lang="en-US" sz="2800" dirty="0"/>
              <a:t>formal</a:t>
            </a:r>
          </a:p>
          <a:p>
            <a:pPr lvl="1"/>
            <a:r>
              <a:rPr lang="en-US" sz="2400" dirty="0"/>
              <a:t>types: homework, exams, attendance, quizzes, essays, performance assessments</a:t>
            </a:r>
          </a:p>
          <a:p>
            <a:r>
              <a:rPr lang="en-US" sz="2800" dirty="0"/>
              <a:t>remember that assessment is about distinguishing between those who know and those who do not.  Don’t confuse with those who are good test-takers, make it look good,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2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assessment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ALWAYS write then walk away.  Gives you fresh eyes</a:t>
            </a:r>
          </a:p>
          <a:p>
            <a:pPr lvl="0"/>
            <a:r>
              <a:rPr lang="en-US" dirty="0"/>
              <a:t>performance assessments: make as authentic as is feasible; focus on skill-attainment/demonstration; design (and </a:t>
            </a:r>
            <a:r>
              <a:rPr lang="en-US" dirty="0" smtClean="0"/>
              <a:t>share with students, </a:t>
            </a:r>
            <a:r>
              <a:rPr lang="en-US" dirty="0"/>
              <a:t>if comfortable) good scoring; make sure you have the time for design, administration, and scoring; tend to lend themselves to higher-order skills</a:t>
            </a:r>
          </a:p>
          <a:p>
            <a:pPr lvl="0"/>
            <a:r>
              <a:rPr lang="en-US" dirty="0"/>
              <a:t>essay-type assessments: allow you to assess writing/communication skills in addition to knowledge; nice for allowing variations in responses, but trickier for scoring; tend to lend themselves to higher-order skills</a:t>
            </a:r>
          </a:p>
          <a:p>
            <a:r>
              <a:rPr lang="en-US" dirty="0"/>
              <a:t>traditional exam-type assessments: clarity!; format to maximize efficient and effective responding; look carefully for unintentional </a:t>
            </a:r>
            <a:r>
              <a:rPr lang="en-US" dirty="0" smtClean="0"/>
              <a:t>cues you provide to the right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dirty="0" smtClean="0"/>
              <a:t>these may be mixed within and between tasks</a:t>
            </a:r>
          </a:p>
          <a:p>
            <a:pPr lvl="0"/>
            <a:r>
              <a:rPr lang="en-US" sz="3600" dirty="0" smtClean="0"/>
              <a:t>checklists</a:t>
            </a:r>
            <a:endParaRPr lang="en-US" sz="3600" dirty="0"/>
          </a:p>
          <a:p>
            <a:pPr lvl="1"/>
            <a:r>
              <a:rPr lang="en-US" sz="3200" dirty="0"/>
              <a:t>distinguishes “done” from “not done”</a:t>
            </a:r>
          </a:p>
          <a:p>
            <a:pPr lvl="1"/>
            <a:r>
              <a:rPr lang="en-US" sz="3200" dirty="0"/>
              <a:t>best when you have a specific list of tasks within the assignment</a:t>
            </a:r>
          </a:p>
          <a:p>
            <a:pPr lvl="1"/>
            <a:r>
              <a:rPr lang="en-US" sz="3200" dirty="0"/>
              <a:t>can be worth multiple points, but should be used for all-or-none credit</a:t>
            </a:r>
          </a:p>
          <a:p>
            <a:pPr lvl="1"/>
            <a:r>
              <a:rPr lang="en-US" sz="3200" dirty="0"/>
              <a:t>e.g., “Paper was double-spaced”  “Included example of concept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985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Checklist (all-or-none)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Assignment uses the designated chart		</a:t>
            </a:r>
            <a:r>
              <a:rPr lang="en-US" sz="2400" dirty="0" smtClean="0"/>
              <a:t>____ </a:t>
            </a:r>
            <a:r>
              <a:rPr lang="en-US" sz="2400" dirty="0"/>
              <a:t>(+2)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/>
              <a:t>At least 3 Bloom’s are </a:t>
            </a:r>
            <a:r>
              <a:rPr lang="en-US" sz="2400" dirty="0" smtClean="0"/>
              <a:t>analysis or higher</a:t>
            </a:r>
            <a:r>
              <a:rPr lang="en-US" sz="2400" dirty="0"/>
              <a:t>		</a:t>
            </a:r>
            <a:r>
              <a:rPr lang="en-US" sz="2400" dirty="0" smtClean="0"/>
              <a:t>____ </a:t>
            </a:r>
            <a:r>
              <a:rPr lang="en-US" sz="2400" dirty="0"/>
              <a:t>(+2)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/>
              <a:t>PA indicated				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____ </a:t>
            </a:r>
            <a:r>
              <a:rPr lang="en-US" sz="2400" dirty="0"/>
              <a:t>(+1)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60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rating scales</a:t>
            </a:r>
          </a:p>
          <a:p>
            <a:pPr lvl="1"/>
            <a:r>
              <a:rPr lang="en-US" sz="2800" dirty="0"/>
              <a:t>generally 3-5 categories </a:t>
            </a:r>
          </a:p>
          <a:p>
            <a:pPr lvl="2"/>
            <a:r>
              <a:rPr lang="en-US" sz="2400" dirty="0"/>
              <a:t>more than yes/no, but not so many categories to be fine distinctions</a:t>
            </a:r>
          </a:p>
          <a:p>
            <a:pPr lvl="2"/>
            <a:r>
              <a:rPr lang="en-US" sz="2400" dirty="0"/>
              <a:t>use parallel descriptors</a:t>
            </a:r>
          </a:p>
          <a:p>
            <a:pPr lvl="2"/>
            <a:r>
              <a:rPr lang="en-US" sz="2400" dirty="0"/>
              <a:t>avoid “average”</a:t>
            </a:r>
          </a:p>
          <a:p>
            <a:pPr lvl="2"/>
            <a:r>
              <a:rPr lang="en-US" sz="2400" dirty="0" smtClean="0"/>
              <a:t>assign </a:t>
            </a:r>
            <a:r>
              <a:rPr lang="en-US" sz="2400" dirty="0"/>
              <a:t>point values to descriptors</a:t>
            </a:r>
          </a:p>
          <a:p>
            <a:pPr lvl="1"/>
            <a:r>
              <a:rPr lang="en-US" sz="2800" dirty="0"/>
              <a:t>like checklist, breaks the assignment into specific tasks, but includes quality markers</a:t>
            </a:r>
          </a:p>
          <a:p>
            <a:pPr lvl="1"/>
            <a:r>
              <a:rPr lang="en-US" sz="2800" dirty="0"/>
              <a:t>e.g., “Concept description was detailed.    Excellent-Good-Fair-Poor-Not Done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83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ratings scale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266423"/>
              </p:ext>
            </p:extLst>
          </p:nvPr>
        </p:nvGraphicFramePr>
        <p:xfrm>
          <a:off x="304800" y="1600200"/>
          <a:ext cx="822960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points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PA/task choice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PA/task covers the instructional objectives and standards indicated.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Expert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Apprentice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Beginner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Novice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done</a:t>
                      </a:r>
                      <a:endParaRPr lang="en-US" sz="18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PA/task design allows students to demonstrate mastery of </a:t>
                      </a:r>
                      <a:r>
                        <a:rPr lang="en-US" sz="1600" dirty="0" smtClean="0">
                          <a:effectLst/>
                        </a:rPr>
                        <a:t>content.</a:t>
                      </a:r>
                      <a:r>
                        <a:rPr lang="en-US" sz="16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Excellent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Good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Fair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Poor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Not done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03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analytic rubrics</a:t>
            </a:r>
          </a:p>
          <a:p>
            <a:pPr lvl="1"/>
            <a:r>
              <a:rPr lang="en-US" sz="2800" dirty="0"/>
              <a:t>like the ratings scale, but each point value has a specific </a:t>
            </a:r>
            <a:r>
              <a:rPr lang="en-US" sz="2800" dirty="0" smtClean="0"/>
              <a:t>description</a:t>
            </a:r>
          </a:p>
          <a:p>
            <a:pPr lvl="1"/>
            <a:r>
              <a:rPr lang="en-US" sz="2800" dirty="0" smtClean="0"/>
              <a:t>rating scale is more detailed for task, analytic rubric has more detailed individual point values</a:t>
            </a:r>
            <a:endParaRPr lang="en-US" sz="2800" dirty="0"/>
          </a:p>
          <a:p>
            <a:pPr lvl="1"/>
            <a:r>
              <a:rPr lang="en-US" sz="2800" dirty="0"/>
              <a:t>e.g., “5 points=fully explained description that links to theory.  4 points= somewhat vague description.  3 points= missed a theory link</a:t>
            </a:r>
            <a:r>
              <a:rPr lang="en-US" sz="2800" dirty="0" smtClean="0"/>
              <a:t>...”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956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1223</Words>
  <Application>Microsoft Macintosh PowerPoint</Application>
  <PresentationFormat>On-screen Show (4:3)</PresentationFormat>
  <Paragraphs>277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Clarity</vt:lpstr>
      <vt:lpstr>Assessment &amp; Grading</vt:lpstr>
      <vt:lpstr>instructional objectives</vt:lpstr>
      <vt:lpstr>types of assessment</vt:lpstr>
      <vt:lpstr>writing assessment tasks</vt:lpstr>
      <vt:lpstr>types of scoring</vt:lpstr>
      <vt:lpstr>checklist example</vt:lpstr>
      <vt:lpstr>PowerPoint Presentation</vt:lpstr>
      <vt:lpstr>ratings scale example</vt:lpstr>
      <vt:lpstr>PowerPoint Presentation</vt:lpstr>
      <vt:lpstr>analytic rubric example</vt:lpstr>
      <vt:lpstr>PowerPoint Presentation</vt:lpstr>
      <vt:lpstr>holistic rubric example</vt:lpstr>
      <vt:lpstr>extra credit</vt:lpstr>
      <vt:lpstr>borderline grades</vt:lpstr>
      <vt:lpstr>PowerPoint Presentation</vt:lpstr>
      <vt:lpstr>process of grading</vt:lpstr>
    </vt:vector>
  </TitlesOfParts>
  <Company>Hewlett-Packard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</dc:title>
  <dc:creator>Heidi</dc:creator>
  <cp:lastModifiedBy>Heidi Legg Burross</cp:lastModifiedBy>
  <cp:revision>11</cp:revision>
  <cp:lastPrinted>2017-07-31T19:47:39Z</cp:lastPrinted>
  <dcterms:created xsi:type="dcterms:W3CDTF">2013-08-19T16:42:25Z</dcterms:created>
  <dcterms:modified xsi:type="dcterms:W3CDTF">2017-07-31T19:51:34Z</dcterms:modified>
</cp:coreProperties>
</file>