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8" r:id="rId4"/>
    <p:sldId id="260" r:id="rId5"/>
    <p:sldId id="261" r:id="rId6"/>
    <p:sldId id="277" r:id="rId7"/>
    <p:sldId id="276" r:id="rId8"/>
    <p:sldId id="262" r:id="rId9"/>
    <p:sldId id="265" r:id="rId10"/>
    <p:sldId id="264" r:id="rId11"/>
    <p:sldId id="266" r:id="rId12"/>
    <p:sldId id="267" r:id="rId13"/>
    <p:sldId id="275" r:id="rId14"/>
    <p:sldId id="274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9D8"/>
    <a:srgbClr val="AB0520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36" autoAdjust="0"/>
  </p:normalViewPr>
  <p:slideViewPr>
    <p:cSldViewPr snapToGrid="0" snapToObjects="1">
      <p:cViewPr varScale="1">
        <p:scale>
          <a:sx n="120" d="100"/>
          <a:sy n="120" d="100"/>
        </p:scale>
        <p:origin x="126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778C4-7E16-4ED8-8324-01D270FA15F0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63C77-4439-4C72-93FC-CF11D0168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6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Prepares students for entry level positions as a job placement specialist, case manager, independent living center staff person, mental health worker, group home worker, supported employment specialist, and job coach to name a few.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No professional admissions process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Will take pre-health courses specific to their intended graduate program as part of the emphasis in the rehab major.  </a:t>
            </a:r>
          </a:p>
          <a:p>
            <a:endParaRPr lang="en-US" alt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175" indent="-2936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6AB59-C529-43A7-B427-36102F72E4E8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2726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TTE Additional: </a:t>
            </a:r>
            <a:r>
              <a:rPr lang="en-US" dirty="0" err="1" smtClean="0"/>
              <a:t>Envir</a:t>
            </a:r>
            <a:r>
              <a:rPr lang="en-US" dirty="0" smtClean="0"/>
              <a:t>. Learning, curriculum &amp; instruction, MAS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LRC: Bilingual, ESL, Reading endorsements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63C77-4439-4C72-93FC-CF11D01682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4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F6809B-CAE9-4079-B61C-99CBCC243485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619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5729514"/>
            <a:ext cx="2256972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977326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/>
              <a:t>SAMPLE HEADER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C8D9D8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/>
              <a:t>SAMPLE HEADER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/>
              <a:t>SAMPLE HEADER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/>
              <a:t>SAMPLE HEADER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C8D9D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C8D9D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C0451-1F75-42F9-8C17-91D492BA6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84830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FFFFFF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FFFFFF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FFFFFF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scholarshipuniverse.arizona.edu/suh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3Uzaqehelk" TargetMode="Externa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B6B04ECD-701E-401D-B64D-61C4865C0A21@arizona.edu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ro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-154536"/>
            <a:ext cx="9275594" cy="7083136"/>
          </a:xfrm>
          <a:prstGeom prst="rect">
            <a:avLst/>
          </a:prstGeom>
        </p:spPr>
      </p:pic>
      <p:pic>
        <p:nvPicPr>
          <p:cNvPr id="5" name="Picture 4" descr="unireldata:Shared:_UR_CLIENTS:OUR:2014:OUR140527_DE_BrandArchitecture:MASTER LOGOS:CEDU_140611_DE_BrandArchitecture_Folder:UA_Education_logo lock up:DIGITAL:PNG:Reverse:UA_CEDU_RGB_Primary_revers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81" y="3387032"/>
            <a:ext cx="7251601" cy="1296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843" y="263769"/>
            <a:ext cx="6148855" cy="1103313"/>
          </a:xfrm>
        </p:spPr>
        <p:txBody>
          <a:bodyPr>
            <a:normAutofit fontScale="90000"/>
          </a:bodyPr>
          <a:lstStyle/>
          <a:p>
            <a:pPr lvl="0" defTabSz="914400" fontAlgn="base">
              <a:spcAft>
                <a:spcPct val="0"/>
              </a:spcAft>
            </a:pPr>
            <a: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Why you should choose the</a:t>
            </a:r>
            <a:b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</a:br>
            <a: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UA College of </a:t>
            </a:r>
            <a:r>
              <a:rPr lang="en-US" sz="3600" kern="0" dirty="0" smtClean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Education?</a:t>
            </a:r>
            <a:endParaRPr lang="en-US" sz="3600" kern="0" dirty="0">
              <a:solidFill>
                <a:schemeClr val="bg1"/>
              </a:solidFill>
              <a:latin typeface="Microsoft Tai Le" panose="020B0502040204020203" pitchFamily="34" charset="0"/>
              <a:ea typeface="+mn-ea"/>
              <a:cs typeface="Microsoft Tai L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443" y="1711104"/>
            <a:ext cx="4246160" cy="45267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sz="16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COE awarded </a:t>
            </a:r>
            <a:r>
              <a:rPr 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approximately </a:t>
            </a:r>
            <a:r>
              <a:rPr lang="en-US" sz="1600" b="1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$542,000 </a:t>
            </a:r>
            <a:r>
              <a:rPr lang="en-US" sz="16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in scholarships </a:t>
            </a:r>
            <a:r>
              <a:rPr lang="en-US" sz="16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last year to nearly 400 students</a:t>
            </a:r>
            <a:endParaRPr lang="en-US" sz="16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These and other scholarships </a:t>
            </a:r>
            <a:r>
              <a:rPr lang="en-US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are </a:t>
            </a:r>
            <a:r>
              <a:rPr lang="en-US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available </a:t>
            </a:r>
            <a:r>
              <a:rPr lang="en-US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on </a:t>
            </a:r>
            <a:r>
              <a:rPr lang="en-US" sz="2000" b="1" i="1" dirty="0">
                <a:solidFill>
                  <a:srgbClr val="FF000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Scholarship </a:t>
            </a:r>
            <a:r>
              <a:rPr lang="en-US" sz="2000" b="1" i="1" dirty="0" smtClean="0">
                <a:solidFill>
                  <a:srgbClr val="FF000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Universe</a:t>
            </a:r>
          </a:p>
          <a:p>
            <a:pPr marL="457200" lvl="1" indent="0">
              <a:lnSpc>
                <a:spcPct val="90000"/>
              </a:lnSpc>
              <a:buClr>
                <a:schemeClr val="bg1"/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  <a:hlinkClick r:id="rId2"/>
              </a:rPr>
              <a:t>https://</a:t>
            </a:r>
            <a:r>
              <a:rPr lang="en-US" sz="20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  <a:hlinkClick r:id="rId2"/>
              </a:rPr>
              <a:t>scholarshipuniverse.arizona.edu/suha</a:t>
            </a:r>
            <a:r>
              <a:rPr lang="en-US" sz="20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endParaRPr lang="en-US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457200" lvl="1" indent="0">
              <a:lnSpc>
                <a:spcPct val="90000"/>
              </a:lnSpc>
              <a:buClr>
                <a:schemeClr val="bg1"/>
              </a:buClr>
              <a:buNone/>
              <a:defRPr/>
            </a:pPr>
            <a:endParaRPr lang="en-US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sz="16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Additional opportunities may also be available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AZ Loan Forgiveness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Secondary Education (subject-specific)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TEACH </a:t>
            </a:r>
            <a:r>
              <a:rPr lang="en-US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Grant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endParaRPr lang="en-US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5" name="Picture 13" descr="http://www.coe.arizona.edu/sites/default/files/mycollage%20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773" y="2341451"/>
            <a:ext cx="3367339" cy="270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4339988" y="6526729"/>
            <a:ext cx="452232" cy="44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97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91" y="264920"/>
            <a:ext cx="7772400" cy="110331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We have plenty of fun opportunities for involvement! </a:t>
            </a:r>
            <a:endParaRPr lang="en-US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17857" r="3572"/>
          <a:stretch>
            <a:fillRect/>
          </a:stretch>
        </p:blipFill>
        <p:spPr bwMode="auto">
          <a:xfrm>
            <a:off x="4932612" y="1678841"/>
            <a:ext cx="3550248" cy="247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667" r="5000" b="10001"/>
          <a:stretch>
            <a:fillRect/>
          </a:stretch>
        </p:blipFill>
        <p:spPr bwMode="auto">
          <a:xfrm>
            <a:off x="1237022" y="4153256"/>
            <a:ext cx="3350432" cy="232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641905" y="1901433"/>
            <a:ext cx="3921041" cy="225182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Placement Program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Project FOCUS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Project SOAR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Student Council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3333CC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3333CC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4339988" y="6526729"/>
            <a:ext cx="452232" cy="44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latin typeface="Calibri"/>
              </a:rPr>
              <a:t>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fontAlgn="base">
              <a:spcAft>
                <a:spcPct val="0"/>
              </a:spcAft>
            </a:pPr>
            <a:r>
              <a:rPr lang="en-US" sz="3600" kern="0" dirty="0" smtClean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Study Abroad with Education!</a:t>
            </a:r>
            <a:endParaRPr lang="en-US" sz="3600" kern="0" dirty="0">
              <a:solidFill>
                <a:schemeClr val="bg1"/>
              </a:solidFill>
              <a:latin typeface="Microsoft Tai Le" panose="020B0502040204020203" pitchFamily="34" charset="0"/>
              <a:ea typeface="+mn-ea"/>
              <a:cs typeface="Microsoft Tai L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2000624"/>
            <a:ext cx="4062981" cy="351902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400" kern="0" dirty="0" err="1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Verano</a:t>
            </a:r>
            <a:r>
              <a:rPr lang="en-US" sz="24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kern="0" dirty="0" err="1">
                <a:latin typeface="Microsoft Tai Le" panose="020B0502040204020203" pitchFamily="34" charset="0"/>
                <a:cs typeface="Microsoft Tai Le" panose="020B0502040204020203" pitchFamily="34" charset="0"/>
              </a:rPr>
              <a:t>en</a:t>
            </a:r>
            <a:r>
              <a:rPr lang="en-US" sz="2400" kern="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Mexico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0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UA faculty-led program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000" kern="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E</a:t>
            </a:r>
            <a:r>
              <a:rPr lang="en-US" sz="20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arn Education units 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0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Learn about the local history and culture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0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Work with children </a:t>
            </a:r>
            <a:r>
              <a:rPr lang="en-US" sz="2000" kern="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in Guanajuato, </a:t>
            </a:r>
            <a:r>
              <a:rPr lang="en-US" sz="20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Mexico</a:t>
            </a:r>
          </a:p>
          <a:p>
            <a:pPr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4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Student Teaching Abroad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0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China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0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Mexico (bilingual)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Tx/>
              <a:buChar char="•"/>
              <a:defRPr/>
            </a:pPr>
            <a:r>
              <a:rPr lang="en-US" sz="2000" kern="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Norway</a:t>
            </a:r>
            <a:endParaRPr lang="en-US" sz="2000" kern="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39" y="1293622"/>
            <a:ext cx="3709152" cy="243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S:\Professional Preparation\Admissions, Advising &amp; Student Services\brochure photos\Verano en Mexico\verano en mexicoIMG_0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54" y="4008348"/>
            <a:ext cx="3037321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4339988" y="6526729"/>
            <a:ext cx="452232" cy="44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Education Minors</a:t>
            </a:r>
            <a:endParaRPr lang="en-US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181475" y="1239772"/>
            <a:ext cx="4781550" cy="523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Adolescents, Community, and Education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Learn the benefits </a:t>
            </a:r>
            <a:r>
              <a:rPr lang="en-US" sz="14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and challenges of working with children and adolescents in school and community settings</a:t>
            </a:r>
            <a:endParaRPr lang="en-US" sz="1400" dirty="0" smtClean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Educational Psychology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Gain foundations of the social</a:t>
            </a:r>
            <a:r>
              <a:rPr lang="en-US" sz="14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, emotional and cognitive processes involved in learning</a:t>
            </a:r>
            <a:endParaRPr lang="en-US" sz="1400" dirty="0" smtClean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Leadership </a:t>
            </a:r>
            <a:r>
              <a:rPr lang="en-US" sz="1800" b="1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Studies and </a:t>
            </a: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Practice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Develop </a:t>
            </a:r>
            <a:r>
              <a:rPr lang="en-US" sz="14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 critical awareness of leadership theories and </a:t>
            </a: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issues and build leadership skills &amp; competencies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Recreation &amp; Sport in Communities, Parks, and Schools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Enhance quality of life and healthy development through inclusive recreation and sport activities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Special </a:t>
            </a:r>
            <a:r>
              <a:rPr lang="en-US" sz="1800" b="1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Education &amp; </a:t>
            </a: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Rehabilitation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Build general </a:t>
            </a:r>
            <a:r>
              <a:rPr lang="en-US" sz="14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knowledge in working with people of different abilities and </a:t>
            </a: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backgrounds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b="1" dirty="0" smtClean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b="1" dirty="0" smtClean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 b="1" dirty="0" smtClean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dirty="0" smtClean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4315389" y="6615912"/>
            <a:ext cx="505516" cy="31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" y="1345070"/>
            <a:ext cx="36433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7" name="Picture 3" descr="344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24" y="3685110"/>
            <a:ext cx="2370074" cy="169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9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0647" y="114300"/>
            <a:ext cx="5059426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dirty="0">
                <a:latin typeface="Microsoft Tai Le" panose="020B0502040204020203" pitchFamily="34" charset="0"/>
                <a:ea typeface="Verdana" panose="020B0604030504040204" pitchFamily="34" charset="0"/>
                <a:cs typeface="Microsoft Tai Le" panose="020B0502040204020203" pitchFamily="34" charset="0"/>
              </a:rPr>
              <a:t>Meet Your </a:t>
            </a:r>
            <a:r>
              <a:rPr lang="en-US" altLang="en-US" dirty="0" smtClean="0">
                <a:latin typeface="Microsoft Tai Le" panose="020B0502040204020203" pitchFamily="34" charset="0"/>
                <a:ea typeface="Verdana" panose="020B0604030504040204" pitchFamily="34" charset="0"/>
                <a:cs typeface="Microsoft Tai Le" panose="020B0502040204020203" pitchFamily="34" charset="0"/>
              </a:rPr>
              <a:t>Advisors!</a:t>
            </a:r>
            <a:endParaRPr lang="en-US" altLang="en-US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507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2825749"/>
            <a:ext cx="2444750" cy="91598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altLang="en-US" sz="1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Sara Knepper</a:t>
            </a:r>
          </a:p>
        </p:txBody>
      </p:sp>
      <p:sp>
        <p:nvSpPr>
          <p:cNvPr id="21510" name="Rectangle 14"/>
          <p:cNvSpPr>
            <a:spLocks noChangeArrowheads="1"/>
          </p:cNvSpPr>
          <p:nvPr/>
        </p:nvSpPr>
        <p:spPr bwMode="auto">
          <a:xfrm>
            <a:off x="5856288" y="2895600"/>
            <a:ext cx="32004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Shaun </a:t>
            </a:r>
            <a:r>
              <a:rPr lang="en-US" altLang="en-US" sz="18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Cahill</a:t>
            </a:r>
          </a:p>
        </p:txBody>
      </p:sp>
      <p:sp>
        <p:nvSpPr>
          <p:cNvPr id="21511" name="Rectangle 15"/>
          <p:cNvSpPr>
            <a:spLocks noChangeArrowheads="1"/>
          </p:cNvSpPr>
          <p:nvPr/>
        </p:nvSpPr>
        <p:spPr bwMode="auto">
          <a:xfrm>
            <a:off x="1981200" y="4572000"/>
            <a:ext cx="2743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200">
              <a:solidFill>
                <a:schemeClr val="accent2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15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033463"/>
            <a:ext cx="22733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>
            <a:fillRect/>
          </a:stretch>
        </p:blipFill>
        <p:spPr bwMode="auto">
          <a:xfrm>
            <a:off x="6303963" y="1028700"/>
            <a:ext cx="22987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0" b="8767"/>
          <a:stretch/>
        </p:blipFill>
        <p:spPr bwMode="auto">
          <a:xfrm>
            <a:off x="492125" y="3730654"/>
            <a:ext cx="2257425" cy="191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3"/>
          <p:cNvSpPr txBox="1">
            <a:spLocks noChangeArrowheads="1"/>
          </p:cNvSpPr>
          <p:nvPr/>
        </p:nvSpPr>
        <p:spPr bwMode="auto">
          <a:xfrm>
            <a:off x="412750" y="5695948"/>
            <a:ext cx="2560934" cy="83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C234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C234B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C234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C234B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60000"/>
              </a:lnSpc>
              <a:buFontTx/>
              <a:buNone/>
              <a:defRPr/>
            </a:pPr>
            <a:r>
              <a:rPr lang="en-US" altLang="en-US" sz="1800" kern="0" dirty="0" smtClean="0">
                <a:solidFill>
                  <a:schemeClr val="bg1"/>
                </a:solidFill>
                <a:latin typeface="Microsoft Tai Le" panose="020B0502040204020203" pitchFamily="34" charset="0"/>
                <a:ea typeface="Verdana" panose="020B0604030504040204" pitchFamily="34" charset="0"/>
                <a:cs typeface="Microsoft Tai Le" panose="020B0502040204020203" pitchFamily="34" charset="0"/>
              </a:rPr>
              <a:t>Alonso Minjarez</a:t>
            </a:r>
          </a:p>
        </p:txBody>
      </p:sp>
      <p:sp>
        <p:nvSpPr>
          <p:cNvPr id="13" name="Rectangle 13"/>
          <p:cNvSpPr txBox="1">
            <a:spLocks noChangeArrowheads="1"/>
          </p:cNvSpPr>
          <p:nvPr/>
        </p:nvSpPr>
        <p:spPr bwMode="auto">
          <a:xfrm>
            <a:off x="6044324" y="5627008"/>
            <a:ext cx="2558339" cy="25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C234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C234B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C234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C234B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C234B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60000"/>
              </a:lnSpc>
              <a:buFontTx/>
              <a:buNone/>
              <a:defRPr/>
            </a:pPr>
            <a:r>
              <a:rPr lang="en-US" altLang="en-US" sz="1800" kern="0" dirty="0" smtClean="0">
                <a:solidFill>
                  <a:schemeClr val="bg1"/>
                </a:solidFill>
                <a:latin typeface="Microsoft Tai Le" panose="020B0502040204020203" pitchFamily="34" charset="0"/>
                <a:ea typeface="Verdana" panose="020B0604030504040204" pitchFamily="34" charset="0"/>
                <a:cs typeface="Microsoft Tai Le" panose="020B0502040204020203" pitchFamily="34" charset="0"/>
              </a:rPr>
              <a:t>Letty Molina-Gutierrez</a:t>
            </a: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282" y="3500664"/>
            <a:ext cx="1888899" cy="188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01148" y="2980775"/>
            <a:ext cx="3895618" cy="490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sz="28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We are here for you!</a:t>
            </a:r>
            <a:endParaRPr lang="en-US" sz="2800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89" y="98358"/>
            <a:ext cx="7772400" cy="1103313"/>
          </a:xfrm>
        </p:spPr>
        <p:txBody>
          <a:bodyPr/>
          <a:lstStyle/>
          <a:p>
            <a:pPr lvl="0" defTabSz="914400" fontAlgn="base">
              <a:spcAft>
                <a:spcPct val="0"/>
              </a:spcAft>
            </a:pPr>
            <a:r>
              <a:rPr lang="en-US" sz="3600" kern="0" dirty="0">
                <a:solidFill>
                  <a:schemeClr val="bg1"/>
                </a:solidFill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rPr>
              <a:t>Next Steps!</a:t>
            </a:r>
            <a:r>
              <a:rPr lang="en-US" sz="2800" kern="0" dirty="0">
                <a:solidFill>
                  <a:schemeClr val="bg1"/>
                </a:solidFill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rPr>
              <a:t/>
            </a:r>
            <a:br>
              <a:rPr lang="en-US" sz="2800" kern="0" dirty="0">
                <a:solidFill>
                  <a:schemeClr val="bg1"/>
                </a:solidFill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rPr>
            </a:br>
            <a:endParaRPr lang="en-US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idx="1"/>
          </p:nvPr>
        </p:nvSpPr>
        <p:spPr bwMode="auto">
          <a:xfrm>
            <a:off x="765443" y="997527"/>
            <a:ext cx="7557092" cy="414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To revisit this information, visit our General Info Session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 at www.coe.arizona.edu/gis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lang="en-US" sz="2400" kern="0" baseline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Schedule a meeting with</a:t>
            </a:r>
            <a:r>
              <a:rPr lang="en-US" sz="2400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an advisor</a:t>
            </a:r>
          </a:p>
          <a:p>
            <a:pPr lvl="1" indent="-342900" defTabSz="914400" eaLnBrk="1" hangingPunct="1">
              <a:buClr>
                <a:schemeClr val="bg1"/>
              </a:buClr>
              <a:buFontTx/>
              <a:buChar char="•"/>
              <a:defRPr/>
            </a:pPr>
            <a:r>
              <a:rPr lang="en-US" sz="1800" kern="0" baseline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Call</a:t>
            </a:r>
            <a:r>
              <a:rPr lang="en-US" sz="1800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520-621-7865</a:t>
            </a:r>
          </a:p>
          <a:p>
            <a:pPr lvl="1" indent="-342900" defTabSz="914400" eaLnBrk="1" hangingPunct="1">
              <a:buClr>
                <a:schemeClr val="bg1"/>
              </a:buClr>
              <a:buFontTx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Education 247 </a:t>
            </a:r>
            <a:r>
              <a:rPr lang="en-US" sz="1800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Student Services front </a:t>
            </a:r>
            <a:r>
              <a:rPr lang="en-US" sz="1800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desk</a:t>
            </a:r>
          </a:p>
          <a:p>
            <a:pPr lvl="1" indent="-342900" defTabSz="914400" eaLnBrk="1" hangingPunct="1">
              <a:buClr>
                <a:schemeClr val="bg1"/>
              </a:buClr>
              <a:buFontTx/>
              <a:buChar char="•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Calendly links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 for </a:t>
            </a:r>
            <a:r>
              <a:rPr kumimoji="0" lang="en-US" sz="18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each advisor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We look forward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 to seeing you soon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6" name="Picture 5" descr="unireldata:Shared:_UR_CLIENTS:OUR:2014:OUR140527_DE_BrandArchitecture:MASTER LOGOS:CEDU_140611_DE_BrandArchitecture_Folder:UA_Education_logo lock up:DIGITAL:PNG:Reverse:UA_CEDU_RGB_Promo_revers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73" y="5932680"/>
            <a:ext cx="3419431" cy="6658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4339988" y="6526729"/>
            <a:ext cx="452232" cy="44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6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Teacher Preparation Programs</a:t>
            </a:r>
            <a:endParaRPr lang="en-US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6418" y="1376231"/>
            <a:ext cx="5140482" cy="523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Early Childhood Education (Birth-grade 3)</a:t>
            </a:r>
            <a:endParaRPr lang="en-US" sz="1800" b="1" baseline="30000" dirty="0" smtClean="0">
              <a:solidFill>
                <a:schemeClr val="bg1"/>
              </a:solidFill>
              <a:latin typeface="Microsoft Tai Le" panose="020B0502040204020203" pitchFamily="34" charset="0"/>
              <a:ea typeface="Microsoft YaHei Light" panose="020B0502040204020203" pitchFamily="34" charset="-122"/>
              <a:cs typeface="Microsoft Tai Le" panose="020B0502040204020203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Elementary Education (K-8)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Bilingual Endorsement</a:t>
            </a:r>
            <a:endParaRPr lang="en-US" sz="1400" dirty="0">
              <a:solidFill>
                <a:schemeClr val="bg1"/>
              </a:solidFill>
              <a:latin typeface="Microsoft Tai Le" panose="020B0502040204020203" pitchFamily="34" charset="0"/>
              <a:ea typeface="Microsoft YaHei Light" panose="020B0502040204020203" pitchFamily="34" charset="-122"/>
              <a:cs typeface="Microsoft Tai Le" panose="020B0502040204020203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ESL (English as a Second Language</a:t>
            </a: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) Endorsement</a:t>
            </a:r>
            <a:endParaRPr lang="en-US" sz="1400" dirty="0">
              <a:solidFill>
                <a:schemeClr val="bg1"/>
              </a:solidFill>
              <a:latin typeface="Microsoft Tai Le" panose="020B0502040204020203" pitchFamily="34" charset="0"/>
              <a:ea typeface="Microsoft YaHei Light" panose="020B0502040204020203" pitchFamily="34" charset="-122"/>
              <a:cs typeface="Microsoft Tai Le" panose="020B0502040204020203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Special Education (K-12)</a:t>
            </a:r>
            <a:endParaRPr lang="en-US" sz="1800" b="1" dirty="0">
              <a:solidFill>
                <a:schemeClr val="bg1"/>
              </a:solidFill>
              <a:latin typeface="Microsoft Tai Le" panose="020B0502040204020203" pitchFamily="34" charset="0"/>
              <a:ea typeface="Microsoft YaHei Light" panose="020B0502040204020203" pitchFamily="34" charset="-122"/>
              <a:cs typeface="Microsoft Tai Le" panose="020B0502040204020203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Mild-Moderate Disabilities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Specialize at the graduate level with accelerated masters programs! </a:t>
            </a:r>
            <a:endParaRPr lang="en-US" sz="1400" dirty="0">
              <a:solidFill>
                <a:schemeClr val="bg1"/>
              </a:solidFill>
              <a:latin typeface="Microsoft Tai Le" panose="020B0502040204020203" pitchFamily="34" charset="0"/>
              <a:ea typeface="Microsoft YaHei Light" panose="020B0502040204020203" pitchFamily="34" charset="-122"/>
              <a:cs typeface="Microsoft Tai Le" panose="020B0502040204020203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Secondary </a:t>
            </a:r>
            <a:r>
              <a:rPr lang="en-US" sz="1800" b="1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Education (6-12)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Available C</a:t>
            </a:r>
            <a:r>
              <a:rPr lang="en-US" sz="14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ertifications: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Math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Physics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Chemistry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Biology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Earth Science or General Science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Spanish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English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History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American Government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Middle School Social Studies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Economics </a:t>
            </a:r>
            <a:endParaRPr lang="en-US" sz="1200" dirty="0">
              <a:solidFill>
                <a:schemeClr val="bg1"/>
              </a:solidFill>
              <a:latin typeface="Microsoft Tai Le" panose="020B0502040204020203" pitchFamily="34" charset="0"/>
              <a:ea typeface="Microsoft YaHei Light" panose="020B0502040204020203" pitchFamily="34" charset="-122"/>
              <a:cs typeface="Microsoft Tai Le" panose="020B0502040204020203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	</a:t>
            </a:r>
            <a:r>
              <a:rPr lang="en-US" sz="1800" b="1" i="1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Teach AZ: One </a:t>
            </a:r>
            <a:r>
              <a:rPr lang="en-US" sz="1800" b="1" i="1" dirty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year </a:t>
            </a:r>
            <a:r>
              <a:rPr lang="en-US" sz="1800" b="1" i="1" dirty="0" smtClean="0">
                <a:solidFill>
                  <a:schemeClr val="bg1"/>
                </a:solidFill>
                <a:latin typeface="Microsoft Tai Le" panose="020B0502040204020203" pitchFamily="34" charset="0"/>
                <a:ea typeface="Microsoft YaHei Light" panose="020B0502040204020203" pitchFamily="34" charset="-122"/>
                <a:cs typeface="Microsoft Tai Le" panose="020B0502040204020203" pitchFamily="34" charset="0"/>
              </a:rPr>
              <a:t>(M.Ed.) </a:t>
            </a:r>
            <a:endParaRPr lang="en-US" sz="1800" b="1" dirty="0">
              <a:solidFill>
                <a:schemeClr val="bg1"/>
              </a:solidFill>
              <a:latin typeface="Microsoft Tai Le" panose="020B0502040204020203" pitchFamily="34" charset="0"/>
              <a:ea typeface="Microsoft YaHei Light" panose="020B0502040204020203" pitchFamily="34" charset="-122"/>
              <a:cs typeface="Microsoft Tai Le" panose="020B05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7" name="Picture 7" descr="science c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69" y="1470427"/>
            <a:ext cx="2480517" cy="166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C00"/>
                  </a:outerShdw>
                </a:effectLst>
              </a14:hiddenEffects>
            </a:ext>
          </a:extLst>
        </p:spPr>
      </p:pic>
      <p:pic>
        <p:nvPicPr>
          <p:cNvPr id="2050" name="Picture 2" descr="th7XIP4J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036" y="3996071"/>
            <a:ext cx="2615985" cy="17349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4315389" y="6615912"/>
            <a:ext cx="505516" cy="31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05115"/>
            <a:ext cx="5410200" cy="153291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The College of </a:t>
            </a:r>
            <a:r>
              <a:rPr lang="en-US" sz="36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Education -</a:t>
            </a:r>
            <a:r>
              <a:rPr lang="en-US" sz="36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developing professionals to make an impact in the community</a:t>
            </a:r>
            <a:endParaRPr lang="en-US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29750" y="2866136"/>
            <a:ext cx="3739123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Literacy, Learning, and Leadership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defTabSz="914400" eaLnBrk="1" hangingPunct="1">
              <a:lnSpc>
                <a:spcPct val="90000"/>
              </a:lnSpc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Deaf Studies &amp; Educational </a:t>
            </a:r>
            <a:r>
              <a:rPr lang="en-US" sz="2000" b="1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Interpreting</a:t>
            </a:r>
          </a:p>
          <a:p>
            <a:pPr defTabSz="914400" eaLnBrk="1" hangingPunct="1">
              <a:lnSpc>
                <a:spcPct val="90000"/>
              </a:lnSpc>
              <a:defRPr/>
            </a:pPr>
            <a:endParaRPr lang="en-US" sz="2000" b="1" kern="0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defTabSz="914400" eaLnBrk="1" hangingPunct="1">
              <a:lnSpc>
                <a:spcPct val="90000"/>
              </a:lnSpc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Rehabilitation Studies &amp; Services</a:t>
            </a:r>
            <a:endParaRPr lang="en-US" sz="2000" b="1" kern="0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 Linotype" pitchFamily="18" charset="0"/>
            </a:endParaRPr>
          </a:p>
        </p:txBody>
      </p:sp>
      <p:pic>
        <p:nvPicPr>
          <p:cNvPr id="1026" name="Picture 3" descr="http://tse1.mm.bing.net/th?&amp;id=JN.pXkUwfe1w61Z24Xh48oZoA&amp;w=300&amp;h=300&amp;c=0&amp;pid=1.9&amp;rs=0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1" y="4390930"/>
            <a:ext cx="2242017" cy="209234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858c1fda1af4fef815259d79d31ab87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12521" b="12114"/>
          <a:stretch>
            <a:fillRect/>
          </a:stretch>
        </p:blipFill>
        <p:spPr bwMode="auto">
          <a:xfrm>
            <a:off x="5410200" y="801406"/>
            <a:ext cx="3578225" cy="18129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4315389" y="6615912"/>
            <a:ext cx="505516" cy="31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61" y="2421029"/>
            <a:ext cx="2626535" cy="19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811889" y="1705166"/>
            <a:ext cx="4140087" cy="319601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Non-certification program</a:t>
            </a:r>
          </a:p>
          <a:p>
            <a:pPr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Graduates will either work in: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Informal educational settings </a:t>
            </a: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with </a:t>
            </a:r>
            <a:r>
              <a:rPr lang="en-US" altLang="en-US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children (outside of schools)</a:t>
            </a:r>
          </a:p>
          <a:p>
            <a:pPr lvl="2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Non-profits</a:t>
            </a:r>
          </a:p>
          <a:p>
            <a:pPr lvl="2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Recreation programs</a:t>
            </a:r>
          </a:p>
          <a:p>
            <a:pPr lvl="2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Coaching</a:t>
            </a:r>
          </a:p>
          <a:p>
            <a:pPr lvl="2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City or county programs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Secondary </a:t>
            </a: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education (after </a:t>
            </a:r>
            <a:b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</a:b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Teach Arizona program)</a:t>
            </a:r>
          </a:p>
          <a:p>
            <a:pPr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sz="1600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Internship </a:t>
            </a:r>
            <a:r>
              <a:rPr lang="en-US" altLang="en-US" sz="1600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examples: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American Lung Association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Animal therapy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Art therapy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Outdoor/environmental learning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Literacy Connects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altLang="en-US" kern="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Museums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0135" y="775422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Tai Le" panose="020B0502040204020203" pitchFamily="34" charset="0"/>
                <a:cs typeface="Microsoft Tai Le" panose="020B0502040204020203" pitchFamily="34" charset="0"/>
              </a:rPr>
              <a:t>Literacy, Learning &amp; Leadership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6" name="F3Uzaqehel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5" y="1705166"/>
            <a:ext cx="4160520" cy="31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0221" y="4736892"/>
            <a:ext cx="2507193" cy="18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62" y="165508"/>
            <a:ext cx="8253610" cy="11033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Deaf Studies</a:t>
            </a:r>
            <a:endParaRPr lang="en-US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5362" y="1534672"/>
            <a:ext cx="4876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Build proficiency in American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Sign Language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baseline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Learn</a:t>
            </a:r>
            <a:r>
              <a:rPr lang="en-US" sz="22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about Deaf and Hard of Hearing culture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Only program in AZ that prepares interpreters at the bachelor’s level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Prepare for careers as:</a:t>
            </a:r>
          </a:p>
          <a:p>
            <a:pPr lvl="1" defTabSz="914400" eaLnBrk="1" hangingPunct="1">
              <a:spcBef>
                <a:spcPct val="0"/>
              </a:spcBef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Educational Interpreter</a:t>
            </a:r>
            <a:endParaRPr lang="en-US" sz="1800" kern="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lvl="1" defTabSz="914400" eaLnBrk="1" hangingPunct="1">
              <a:spcBef>
                <a:spcPct val="0"/>
              </a:spcBef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Job </a:t>
            </a:r>
            <a:r>
              <a:rPr lang="en-US" sz="18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Coach with Deaf Adults</a:t>
            </a:r>
          </a:p>
          <a:p>
            <a:pPr lvl="1" defTabSz="914400" eaLnBrk="1" hangingPunct="1">
              <a:spcBef>
                <a:spcPct val="0"/>
              </a:spcBef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Intervener </a:t>
            </a:r>
            <a:r>
              <a:rPr lang="en-US" sz="18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with </a:t>
            </a:r>
            <a:r>
              <a:rPr lang="en-US" sz="18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Deaf/Blind </a:t>
            </a:r>
            <a:r>
              <a:rPr lang="en-US" sz="18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Children</a:t>
            </a:r>
          </a:p>
          <a:p>
            <a:pPr lvl="1" defTabSz="914400" eaLnBrk="1" hangingPunct="1">
              <a:spcBef>
                <a:spcPct val="0"/>
              </a:spcBef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Employment </a:t>
            </a:r>
            <a:r>
              <a:rPr lang="en-US" sz="18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Coordinator with Deaf Adults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1696850"/>
            <a:ext cx="1841500" cy="1971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396" y="3857029"/>
            <a:ext cx="3630064" cy="14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3256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Rehabilitation Studies &amp; Services</a:t>
            </a:r>
            <a:endParaRPr lang="en-US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465517"/>
            <a:ext cx="4129087" cy="41148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Not a teacher preparation program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Graduates may work as:</a:t>
            </a:r>
          </a:p>
          <a:p>
            <a:pPr lvl="1"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Mental health workers</a:t>
            </a:r>
          </a:p>
          <a:p>
            <a:pPr lvl="1"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Staff in independent living centers</a:t>
            </a:r>
          </a:p>
          <a:p>
            <a:pPr lvl="1"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Group home workers</a:t>
            </a:r>
          </a:p>
          <a:p>
            <a:pPr lvl="1"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Case Managers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Preparation for graduate programs in:</a:t>
            </a:r>
          </a:p>
          <a:p>
            <a:pPr lvl="1"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Occupational Therapy</a:t>
            </a:r>
          </a:p>
          <a:p>
            <a:pPr lvl="1"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Physical Therapy</a:t>
            </a:r>
          </a:p>
          <a:p>
            <a:pPr lvl="1"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Rehabilitation Counseling</a:t>
            </a:r>
          </a:p>
          <a:p>
            <a:pPr lvl="1" algn="l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Mental Health Counseling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89404"/>
            <a:ext cx="303371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545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62" y="165508"/>
            <a:ext cx="8253610" cy="11033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Graduate Programs</a:t>
            </a:r>
            <a:endParaRPr lang="en-US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6883" y="1271365"/>
            <a:ext cx="4876800" cy="523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defTabSz="914400" eaLnBrk="1" hangingPunct="1">
              <a:spcBef>
                <a:spcPct val="0"/>
              </a:spcBef>
              <a:defRPr/>
            </a:pP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Educational Psychology</a:t>
            </a:r>
            <a:endParaRPr lang="en-US" sz="1600" kern="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lvl="0" defTabSz="914400" eaLnBrk="1" hangingPunct="1">
              <a:spcBef>
                <a:spcPct val="0"/>
              </a:spcBef>
              <a:defRPr/>
            </a:pP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Educational Leadership </a:t>
            </a: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Principal, Superintendent</a:t>
            </a:r>
          </a:p>
          <a:p>
            <a:pPr lvl="0" defTabSz="914400" eaLnBrk="1" hangingPunct="1">
              <a:spcBef>
                <a:spcPct val="0"/>
              </a:spcBef>
              <a:defRPr/>
            </a:pP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Higher Education</a:t>
            </a:r>
          </a:p>
          <a:p>
            <a:pPr defTabSz="914400" eaLnBrk="1" hangingPunct="1">
              <a:spcBef>
                <a:spcPct val="0"/>
              </a:spcBef>
              <a:defRPr/>
            </a:pP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Language, Reading &amp; Culture</a:t>
            </a:r>
          </a:p>
          <a:p>
            <a:pPr defTabSz="914400" eaLnBrk="1" hangingPunct="1">
              <a:spcBef>
                <a:spcPct val="0"/>
              </a:spcBef>
              <a:defRPr/>
            </a:pP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Rehabilitation &amp; </a:t>
            </a:r>
            <a:b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</a:b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Mental Health Counseling</a:t>
            </a:r>
          </a:p>
          <a:p>
            <a:pPr lvl="0" defTabSz="914400" eaLnBrk="1" hangingPunct="1">
              <a:spcBef>
                <a:spcPct val="0"/>
              </a:spcBef>
              <a:defRPr/>
            </a:pP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School Counseling </a:t>
            </a:r>
          </a:p>
          <a:p>
            <a:pPr lvl="0" defTabSz="914400" eaLnBrk="1" hangingPunct="1">
              <a:spcBef>
                <a:spcPct val="0"/>
              </a:spcBef>
              <a:defRPr/>
            </a:pP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School Psychology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Special Education</a:t>
            </a: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Behavioral Support</a:t>
            </a: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Deaf </a:t>
            </a:r>
            <a:r>
              <a:rPr lang="en-US" sz="16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&amp; Hard of </a:t>
            </a:r>
            <a:r>
              <a:rPr lang="en-US" sz="16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Hearing*</a:t>
            </a:r>
            <a:endParaRPr lang="en-US" sz="1600" kern="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1600" kern="0" noProof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Mild-Moderate Disabilities (1 year available)</a:t>
            </a: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Severe</a:t>
            </a:r>
            <a:r>
              <a:rPr kumimoji="0" lang="en-US" sz="16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&amp; Multiple Disabilities*</a:t>
            </a: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Visual</a:t>
            </a:r>
            <a:r>
              <a:rPr kumimoji="0" lang="en-US" sz="16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Impairment*</a:t>
            </a: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1600" kern="0" baseline="0" noProof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(* Available as Accelerated Masters with</a:t>
            </a:r>
            <a:r>
              <a:rPr lang="en-US" sz="1600" kern="0" noProof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Mild-Moderate Disabilities B.S.E.</a:t>
            </a:r>
            <a:r>
              <a:rPr lang="en-US" sz="1600" kern="0" baseline="0" noProof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)</a:t>
            </a:r>
            <a:r>
              <a:rPr lang="en-US" sz="20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</a:p>
          <a:p>
            <a:pPr lvl="0" defTabSz="914400" eaLnBrk="1" hangingPunct="1">
              <a:spcBef>
                <a:spcPct val="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Teaching </a:t>
            </a:r>
            <a:r>
              <a:rPr lang="en-US" sz="20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&amp; Teacher Education</a:t>
            </a: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Includes Secondary grades 6 – 12</a:t>
            </a:r>
          </a:p>
          <a:p>
            <a:pPr lvl="1" indent="-342900" defTabSz="914400" eaLnBrk="1" hangingPunct="1">
              <a:spcBef>
                <a:spcPct val="0"/>
              </a:spcBef>
              <a:buFontTx/>
              <a:buChar char="•"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77" y="3694907"/>
            <a:ext cx="2381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02" y="1387069"/>
            <a:ext cx="18097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student teach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452" r="11644" b="3476"/>
          <a:stretch>
            <a:fillRect/>
          </a:stretch>
        </p:blipFill>
        <p:spPr bwMode="auto">
          <a:xfrm>
            <a:off x="6799315" y="1387069"/>
            <a:ext cx="2023825" cy="176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C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5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91" y="376015"/>
            <a:ext cx="7772400" cy="1103313"/>
          </a:xfrm>
        </p:spPr>
        <p:txBody>
          <a:bodyPr>
            <a:normAutofit fontScale="90000"/>
          </a:bodyPr>
          <a:lstStyle/>
          <a:p>
            <a:pPr lvl="0" defTabSz="914400" fontAlgn="base">
              <a:spcAft>
                <a:spcPct val="0"/>
              </a:spcAft>
            </a:pPr>
            <a: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Why you should choose the</a:t>
            </a:r>
            <a:b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</a:br>
            <a: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UA College of </a:t>
            </a:r>
            <a:r>
              <a:rPr lang="en-US" sz="3600" kern="0" dirty="0" smtClean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Education?</a:t>
            </a:r>
            <a: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/>
            </a:r>
            <a:b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</a:br>
            <a:endParaRPr lang="en-US" dirty="0">
              <a:solidFill>
                <a:schemeClr val="bg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291" y="1924917"/>
            <a:ext cx="3599264" cy="425975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chemeClr val="bg1"/>
              </a:buClr>
              <a:buNone/>
              <a:defRPr/>
            </a:pPr>
            <a:endParaRPr lang="en-US" sz="21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lvl="0">
              <a:lnSpc>
                <a:spcPct val="90000"/>
              </a:lnSpc>
              <a:buClr>
                <a:schemeClr val="bg1"/>
              </a:buClr>
              <a:defRPr/>
            </a:pPr>
            <a:r>
              <a:rPr lang="en-US" sz="21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Our courses are taught by more tenure-track faculty than any other university in the state of Arizona.</a:t>
            </a:r>
          </a:p>
          <a:p>
            <a:pPr marL="0" lvl="0" indent="0">
              <a:lnSpc>
                <a:spcPct val="90000"/>
              </a:lnSpc>
              <a:buClr>
                <a:schemeClr val="bg1"/>
              </a:buClr>
              <a:buNone/>
              <a:defRPr/>
            </a:pPr>
            <a:endParaRPr lang="en-US" sz="21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>
              <a:buClr>
                <a:schemeClr val="bg1"/>
              </a:buClr>
              <a:defRPr/>
            </a:pPr>
            <a:r>
              <a:rPr lang="en-US" sz="21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Our student teaching program is a nationally-recognized model for teacher preparation. Students are out in the field for </a:t>
            </a:r>
            <a:r>
              <a:rPr lang="en-US" sz="21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4 </a:t>
            </a:r>
            <a:r>
              <a:rPr lang="en-US" sz="21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semesters.</a:t>
            </a:r>
          </a:p>
          <a:p>
            <a:pPr marL="0" indent="0">
              <a:buNone/>
            </a:pPr>
            <a:endParaRPr lang="en-US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91" y="2305485"/>
            <a:ext cx="3962400" cy="297180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4339988" y="6526729"/>
            <a:ext cx="452232" cy="44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Gill Sans" charset="0"/>
                <a:ea typeface="ＭＳ Ｐゴシック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04" y="374948"/>
            <a:ext cx="7772400" cy="1103313"/>
          </a:xfrm>
        </p:spPr>
        <p:txBody>
          <a:bodyPr>
            <a:normAutofit fontScale="90000"/>
          </a:bodyPr>
          <a:lstStyle/>
          <a:p>
            <a:pPr lvl="0" defTabSz="914400" fontAlgn="base">
              <a:spcAft>
                <a:spcPct val="0"/>
              </a:spcAft>
            </a:pPr>
            <a: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Why you should choose the </a:t>
            </a:r>
            <a:b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</a:br>
            <a:r>
              <a:rPr lang="en-US" sz="3600" kern="0" dirty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UA College of </a:t>
            </a:r>
            <a:r>
              <a:rPr lang="en-US" sz="3600" kern="0" dirty="0" smtClean="0">
                <a:solidFill>
                  <a:schemeClr val="bg1"/>
                </a:solidFill>
                <a:latin typeface="Microsoft Tai Le" panose="020B0502040204020203" pitchFamily="34" charset="0"/>
                <a:ea typeface="+mn-ea"/>
                <a:cs typeface="Microsoft Tai Le" panose="020B0502040204020203" pitchFamily="34" charset="0"/>
              </a:rPr>
              <a:t>Education?</a:t>
            </a:r>
            <a:endParaRPr lang="en-US" sz="2800" kern="0" dirty="0">
              <a:solidFill>
                <a:schemeClr val="bg1"/>
              </a:solidFill>
              <a:latin typeface="Microsoft Tai Le" panose="020B0502040204020203" pitchFamily="34" charset="0"/>
              <a:ea typeface="+mn-ea"/>
              <a:cs typeface="Microsoft Tai L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766371"/>
            <a:ext cx="4187286" cy="4607133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800" b="1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Worlds of Words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is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the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largest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collection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of international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children's books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in the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country. </a:t>
            </a:r>
            <a:endParaRPr lang="en-US" sz="28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lvl="1">
              <a:buClr>
                <a:schemeClr val="bg1"/>
              </a:buClr>
              <a:buFont typeface="Palatino Linotype" pitchFamily="18" charset="0"/>
              <a:buChar char="⁻"/>
              <a:defRPr/>
            </a:pPr>
            <a:r>
              <a:rPr lang="en-US" sz="20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2</a:t>
            </a:r>
            <a:r>
              <a:rPr lang="en-US" sz="2000" baseline="300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nd</a:t>
            </a:r>
            <a:r>
              <a:rPr lang="en-US" sz="20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largest in the world!</a:t>
            </a:r>
          </a:p>
          <a:p>
            <a:pPr lvl="1">
              <a:buClr>
                <a:schemeClr val="bg1"/>
              </a:buClr>
              <a:buFont typeface="Palatino Linotype" pitchFamily="18" charset="0"/>
              <a:buChar char="⁻"/>
              <a:defRPr/>
            </a:pPr>
            <a:r>
              <a:rPr lang="en-US" sz="20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Over </a:t>
            </a:r>
            <a:r>
              <a:rPr lang="en-US" sz="20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30,000 volumes </a:t>
            </a:r>
          </a:p>
          <a:p>
            <a:pPr lvl="1">
              <a:buClr>
                <a:schemeClr val="bg1"/>
              </a:buClr>
              <a:buFont typeface="Palatino Linotype" pitchFamily="18" charset="0"/>
              <a:buChar char="⁻"/>
              <a:defRPr/>
            </a:pPr>
            <a:r>
              <a:rPr lang="en-US" sz="20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More than 5,000 square-feet</a:t>
            </a:r>
          </a:p>
          <a:p>
            <a:pPr lvl="1">
              <a:buClr>
                <a:schemeClr val="bg1"/>
              </a:buClr>
              <a:buFont typeface="Palatino Linotype" pitchFamily="18" charset="0"/>
              <a:buChar char="⁻"/>
              <a:defRPr/>
            </a:pPr>
            <a:r>
              <a:rPr lang="en-US" sz="20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Located </a:t>
            </a:r>
            <a:r>
              <a:rPr lang="en-US" sz="20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in the Education building 4</a:t>
            </a:r>
            <a:r>
              <a:rPr lang="en-US" sz="2000" baseline="300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th</a:t>
            </a:r>
            <a:r>
              <a:rPr lang="en-US" sz="20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 floor</a:t>
            </a:r>
          </a:p>
          <a:p>
            <a:pPr lvl="1">
              <a:buClr>
                <a:schemeClr val="bg1"/>
              </a:buClr>
              <a:buFont typeface="Palatino Linotype" pitchFamily="18" charset="0"/>
              <a:buChar char="⁻"/>
              <a:defRPr/>
            </a:pPr>
            <a:r>
              <a:rPr lang="en-US" sz="20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www.wowlit.org</a:t>
            </a:r>
            <a:endParaRPr lang="en-US" sz="20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pic>
        <p:nvPicPr>
          <p:cNvPr id="5" name="Picture 4" descr="cid:B6B04ECD-701E-401D-B64D-61C4865C0A21@arizona.edu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50" y="2393133"/>
            <a:ext cx="4301306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10832</TotalTime>
  <Words>665</Words>
  <Application>Microsoft Office PowerPoint</Application>
  <PresentationFormat>On-screen Show (4:3)</PresentationFormat>
  <Paragraphs>157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Microsoft YaHei Light</vt:lpstr>
      <vt:lpstr>ＭＳ Ｐゴシック</vt:lpstr>
      <vt:lpstr>Arial</vt:lpstr>
      <vt:lpstr>Calibri</vt:lpstr>
      <vt:lpstr>Microsoft New Tai Lue</vt:lpstr>
      <vt:lpstr>Microsoft Tai Le</vt:lpstr>
      <vt:lpstr>Palatino Linotype</vt:lpstr>
      <vt:lpstr>Verdana</vt:lpstr>
      <vt:lpstr>Office Theme</vt:lpstr>
      <vt:lpstr>PowerPoint Presentation</vt:lpstr>
      <vt:lpstr>Teacher Preparation Programs</vt:lpstr>
      <vt:lpstr>The College of Education - developing professionals to make an impact in the community</vt:lpstr>
      <vt:lpstr>Literacy, Learning &amp; Leadership</vt:lpstr>
      <vt:lpstr>Deaf Studies</vt:lpstr>
      <vt:lpstr>Rehabilitation Studies &amp; Services</vt:lpstr>
      <vt:lpstr>Graduate Programs</vt:lpstr>
      <vt:lpstr>Why you should choose the UA College of Education? </vt:lpstr>
      <vt:lpstr>Why you should choose the  UA College of Education?</vt:lpstr>
      <vt:lpstr>Why you should choose the UA College of Education?</vt:lpstr>
      <vt:lpstr>We have plenty of fun opportunities for involvement! </vt:lpstr>
      <vt:lpstr>Study Abroad with Education!</vt:lpstr>
      <vt:lpstr>Education Minors</vt:lpstr>
      <vt:lpstr>Meet Your Advisors!</vt:lpstr>
      <vt:lpstr>Next Steps!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urdesign</dc:creator>
  <cp:lastModifiedBy>Hargett, Danielle M - (dhargett)</cp:lastModifiedBy>
  <cp:revision>63</cp:revision>
  <dcterms:created xsi:type="dcterms:W3CDTF">2014-09-04T21:39:25Z</dcterms:created>
  <dcterms:modified xsi:type="dcterms:W3CDTF">2018-10-22T16:18:51Z</dcterms:modified>
</cp:coreProperties>
</file>