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2"/>
  </p:notesMasterIdLst>
  <p:sldIdLst>
    <p:sldId id="256" r:id="rId2"/>
    <p:sldId id="310" r:id="rId3"/>
    <p:sldId id="313" r:id="rId4"/>
    <p:sldId id="274" r:id="rId5"/>
    <p:sldId id="321" r:id="rId6"/>
    <p:sldId id="322" r:id="rId7"/>
    <p:sldId id="320" r:id="rId8"/>
    <p:sldId id="272" r:id="rId9"/>
    <p:sldId id="314" r:id="rId10"/>
    <p:sldId id="318" r:id="rId11"/>
    <p:sldId id="260" r:id="rId12"/>
    <p:sldId id="317" r:id="rId13"/>
    <p:sldId id="261" r:id="rId14"/>
    <p:sldId id="298" r:id="rId15"/>
    <p:sldId id="299" r:id="rId16"/>
    <p:sldId id="300" r:id="rId17"/>
    <p:sldId id="301" r:id="rId18"/>
    <p:sldId id="302" r:id="rId19"/>
    <p:sldId id="303" r:id="rId20"/>
    <p:sldId id="304" r:id="rId21"/>
    <p:sldId id="305" r:id="rId22"/>
    <p:sldId id="306" r:id="rId23"/>
    <p:sldId id="307" r:id="rId24"/>
    <p:sldId id="308" r:id="rId25"/>
    <p:sldId id="319" r:id="rId26"/>
    <p:sldId id="275" r:id="rId27"/>
    <p:sldId id="265" r:id="rId28"/>
    <p:sldId id="277" r:id="rId29"/>
    <p:sldId id="278"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69" r:id="rId43"/>
    <p:sldId id="312" r:id="rId44"/>
    <p:sldId id="311" r:id="rId45"/>
    <p:sldId id="259" r:id="rId46"/>
    <p:sldId id="315" r:id="rId47"/>
    <p:sldId id="258" r:id="rId48"/>
    <p:sldId id="273" r:id="rId49"/>
    <p:sldId id="276" r:id="rId50"/>
    <p:sldId id="268"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876"/>
  </p:normalViewPr>
  <p:slideViewPr>
    <p:cSldViewPr snapToGrid="0" snapToObjects="1">
      <p:cViewPr varScale="1">
        <p:scale>
          <a:sx n="57" d="100"/>
          <a:sy n="57" d="100"/>
        </p:scale>
        <p:origin x="10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57" Type="http://schemas.microsoft.com/office/2015/10/relationships/revisionInfo" Target="revisionInfo.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69B16-D41E-44C0-9B70-5F6C644FBA69}" type="datetimeFigureOut">
              <a:rPr lang="en-US" smtClean="0"/>
              <a:t>8/14/17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42811-49C5-4300-A0F7-AA6908867C8E}" type="slidenum">
              <a:rPr lang="en-US" smtClean="0"/>
              <a:t>‹#›</a:t>
            </a:fld>
            <a:endParaRPr lang="en-US"/>
          </a:p>
        </p:txBody>
      </p:sp>
    </p:spTree>
    <p:extLst>
      <p:ext uri="{BB962C8B-B14F-4D97-AF65-F5344CB8AC3E}">
        <p14:creationId xmlns:p14="http://schemas.microsoft.com/office/powerpoint/2010/main" val="39031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the terms</a:t>
            </a:r>
            <a:r>
              <a:rPr lang="en-US" baseline="0" dirty="0"/>
              <a:t> “mangle” or “entanglement” rather than intersectionality when talking about race, </a:t>
            </a:r>
            <a:r>
              <a:rPr lang="en-US" baseline="0" dirty="0" err="1"/>
              <a:t>etc</a:t>
            </a:r>
            <a:r>
              <a:rPr lang="en-US" baseline="0" dirty="0"/>
              <a:t>… Is that okay with you?  I will explain a bit as we do our first exercise—which is essential asking each person to write down his or her race on a card. Then writing the race of the person next to them on another card, and finally writing my race down on a card. They hand in “my cards” to me. And then give the card to the person they “raced” and then we share—opens up discussion for assumptions, phenotype, stereotypes, </a:t>
            </a:r>
            <a:r>
              <a:rPr lang="en-US" baseline="0" dirty="0" err="1"/>
              <a:t>etc</a:t>
            </a:r>
            <a:r>
              <a:rPr lang="en-US" baseline="0" dirty="0"/>
              <a:t>…I have used it class with some success.  For me, I doubt anyone will call me yellow, so then we can talk about how racial categories uneven—Black, white, </a:t>
            </a:r>
            <a:r>
              <a:rPr lang="en-US" baseline="0" dirty="0" err="1"/>
              <a:t>Latinx</a:t>
            </a:r>
            <a:r>
              <a:rPr lang="en-US" baseline="0" dirty="0"/>
              <a:t>, Asian…</a:t>
            </a:r>
            <a:endParaRPr lang="en-US" dirty="0"/>
          </a:p>
        </p:txBody>
      </p:sp>
      <p:sp>
        <p:nvSpPr>
          <p:cNvPr id="4" name="Slide Number Placeholder 3"/>
          <p:cNvSpPr>
            <a:spLocks noGrp="1"/>
          </p:cNvSpPr>
          <p:nvPr>
            <p:ph type="sldNum" sz="quarter" idx="10"/>
          </p:nvPr>
        </p:nvSpPr>
        <p:spPr/>
        <p:txBody>
          <a:bodyPr/>
          <a:lstStyle/>
          <a:p>
            <a:fld id="{AA542811-49C5-4300-A0F7-AA6908867C8E}" type="slidenum">
              <a:rPr lang="en-US" smtClean="0"/>
              <a:t>1</a:t>
            </a:fld>
            <a:endParaRPr lang="en-US"/>
          </a:p>
        </p:txBody>
      </p:sp>
    </p:spTree>
    <p:extLst>
      <p:ext uri="{BB962C8B-B14F-4D97-AF65-F5344CB8AC3E}">
        <p14:creationId xmlns:p14="http://schemas.microsoft.com/office/powerpoint/2010/main" val="160213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657E4027-1308-490A-98AF-670CAEF8239E}" type="slidenum">
              <a:rPr lang="en-US" altLang="en-US" smtClean="0"/>
              <a:pPr>
                <a:spcBef>
                  <a:spcPct val="0"/>
                </a:spcBef>
              </a:pPr>
              <a:t>34</a:t>
            </a:fld>
            <a:endParaRPr lang="en-US" altLang="en-US" dirty="0"/>
          </a:p>
        </p:txBody>
      </p:sp>
      <p:sp>
        <p:nvSpPr>
          <p:cNvPr id="73731"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eaLnBrk="1" hangingPunct="1"/>
            <a:endParaRPr lang="en-US" altLang="en-US" dirty="0"/>
          </a:p>
        </p:txBody>
      </p:sp>
      <p:sp>
        <p:nvSpPr>
          <p:cNvPr id="73732"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2388999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0925139D-261E-43A0-A21B-00CEBAA18828}" type="slidenum">
              <a:rPr lang="en-US" altLang="en-US" smtClean="0"/>
              <a:pPr>
                <a:spcBef>
                  <a:spcPct val="0"/>
                </a:spcBef>
              </a:pPr>
              <a:t>35</a:t>
            </a:fld>
            <a:endParaRPr lang="en-US" altLang="en-US" dirty="0"/>
          </a:p>
        </p:txBody>
      </p:sp>
      <p:sp>
        <p:nvSpPr>
          <p:cNvPr id="76803"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232088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390B8D79-99B0-412D-B122-6FEFBB0B333C}" type="slidenum">
              <a:rPr lang="en-US" altLang="en-US" smtClean="0"/>
              <a:pPr>
                <a:spcBef>
                  <a:spcPct val="0"/>
                </a:spcBef>
              </a:pPr>
              <a:t>37</a:t>
            </a:fld>
            <a:endParaRPr lang="en-US" altLang="en-US"/>
          </a:p>
        </p:txBody>
      </p:sp>
      <p:sp>
        <p:nvSpPr>
          <p:cNvPr id="83971"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81165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CE7FFDE0-F01F-44C4-AB44-A2708AB4C97C}" type="slidenum">
              <a:rPr lang="en-US" altLang="en-US" smtClean="0"/>
              <a:pPr>
                <a:spcBef>
                  <a:spcPct val="0"/>
                </a:spcBef>
              </a:pPr>
              <a:t>39</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76897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22A86261-66B7-4996-9CE9-1E8DFFFACA32}" type="slidenum">
              <a:rPr lang="en-US" altLang="en-US" smtClean="0"/>
              <a:pPr>
                <a:spcBef>
                  <a:spcPct val="0"/>
                </a:spcBef>
              </a:pPr>
              <a:t>40</a:t>
            </a:fld>
            <a:endParaRPr lang="en-US" altLang="en-US"/>
          </a:p>
        </p:txBody>
      </p:sp>
      <p:sp>
        <p:nvSpPr>
          <p:cNvPr id="11264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eaLnBrk="1" hangingPunct="1"/>
            <a:endParaRPr lang="en-US" altLang="en-US"/>
          </a:p>
        </p:txBody>
      </p:sp>
      <p:sp>
        <p:nvSpPr>
          <p:cNvPr id="112644"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4027691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22A86261-66B7-4996-9CE9-1E8DFFFACA32}" type="slidenum">
              <a:rPr lang="en-US" altLang="en-US" smtClean="0"/>
              <a:pPr>
                <a:spcBef>
                  <a:spcPct val="0"/>
                </a:spcBef>
              </a:pPr>
              <a:t>41</a:t>
            </a:fld>
            <a:endParaRPr lang="en-US" altLang="en-US"/>
          </a:p>
        </p:txBody>
      </p:sp>
      <p:sp>
        <p:nvSpPr>
          <p:cNvPr id="11264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eaLnBrk="1" hangingPunct="1"/>
            <a:endParaRPr lang="en-US" altLang="en-US"/>
          </a:p>
        </p:txBody>
      </p:sp>
      <p:sp>
        <p:nvSpPr>
          <p:cNvPr id="112644"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1056154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42811-49C5-4300-A0F7-AA6908867C8E}" type="slidenum">
              <a:rPr lang="en-US" smtClean="0"/>
              <a:t>44</a:t>
            </a:fld>
            <a:endParaRPr lang="en-US"/>
          </a:p>
        </p:txBody>
      </p:sp>
    </p:spTree>
    <p:extLst>
      <p:ext uri="{BB962C8B-B14F-4D97-AF65-F5344CB8AC3E}">
        <p14:creationId xmlns:p14="http://schemas.microsoft.com/office/powerpoint/2010/main" val="339768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bit about “intersectionality”—within ourselves, and across society—problematize</a:t>
            </a:r>
            <a:r>
              <a:rPr lang="en-US" baseline="0" dirty="0"/>
              <a:t> race </a:t>
            </a:r>
            <a:endParaRPr lang="en-US" dirty="0"/>
          </a:p>
        </p:txBody>
      </p:sp>
      <p:sp>
        <p:nvSpPr>
          <p:cNvPr id="4" name="Slide Number Placeholder 3"/>
          <p:cNvSpPr>
            <a:spLocks noGrp="1"/>
          </p:cNvSpPr>
          <p:nvPr>
            <p:ph type="sldNum" sz="quarter" idx="10"/>
          </p:nvPr>
        </p:nvSpPr>
        <p:spPr/>
        <p:txBody>
          <a:bodyPr/>
          <a:lstStyle/>
          <a:p>
            <a:fld id="{AA542811-49C5-4300-A0F7-AA6908867C8E}" type="slidenum">
              <a:rPr lang="en-US" smtClean="0"/>
              <a:t>2</a:t>
            </a:fld>
            <a:endParaRPr lang="en-US"/>
          </a:p>
        </p:txBody>
      </p:sp>
    </p:spTree>
    <p:extLst>
      <p:ext uri="{BB962C8B-B14F-4D97-AF65-F5344CB8AC3E}">
        <p14:creationId xmlns:p14="http://schemas.microsoft.com/office/powerpoint/2010/main" val="307203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come from </a:t>
            </a:r>
            <a:r>
              <a:rPr lang="en-US" dirty="0" err="1"/>
              <a:t>GenForward</a:t>
            </a:r>
            <a:r>
              <a:rPr lang="en-US" dirty="0"/>
              <a:t>, a survey of the Black Youth Project at the University of Chicago with the AP-NORC Center, with a nationally representative sample of 1,940 adults 18-30 years old. Interviews were completed online and using landlines and cellphones from July 9-20, 2016. Results have a margin of sampling error of +/- 3.8 percentage points. A full report by the Black Youth Project is available at www.GenForwardSurvey.com. The proper description of the survey’s authorship is as follows: </a:t>
            </a:r>
            <a:r>
              <a:rPr lang="en-US" dirty="0" err="1"/>
              <a:t>GenForward</a:t>
            </a:r>
            <a:r>
              <a:rPr lang="en-US" dirty="0"/>
              <a:t> is a survey of the Black Youth Project at the University of Chicago with The Associated Press-NORC Center for Public Affairs Research.</a:t>
            </a:r>
          </a:p>
        </p:txBody>
      </p:sp>
      <p:sp>
        <p:nvSpPr>
          <p:cNvPr id="4" name="Slide Number Placeholder 3"/>
          <p:cNvSpPr>
            <a:spLocks noGrp="1"/>
          </p:cNvSpPr>
          <p:nvPr>
            <p:ph type="sldNum" sz="quarter" idx="10"/>
          </p:nvPr>
        </p:nvSpPr>
        <p:spPr/>
        <p:txBody>
          <a:bodyPr/>
          <a:lstStyle/>
          <a:p>
            <a:fld id="{AA542811-49C5-4300-A0F7-AA6908867C8E}" type="slidenum">
              <a:rPr lang="en-US" smtClean="0"/>
              <a:t>7</a:t>
            </a:fld>
            <a:endParaRPr lang="en-US"/>
          </a:p>
        </p:txBody>
      </p:sp>
    </p:spTree>
    <p:extLst>
      <p:ext uri="{BB962C8B-B14F-4D97-AF65-F5344CB8AC3E}">
        <p14:creationId xmlns:p14="http://schemas.microsoft.com/office/powerpoint/2010/main" val="255596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actually like the term “White Supremacy”;</a:t>
            </a:r>
            <a:r>
              <a:rPr lang="en-US" baseline="0" dirty="0"/>
              <a:t> prefer racist, but…</a:t>
            </a:r>
            <a:endParaRPr lang="en-US" dirty="0"/>
          </a:p>
        </p:txBody>
      </p:sp>
      <p:sp>
        <p:nvSpPr>
          <p:cNvPr id="4" name="Slide Number Placeholder 3"/>
          <p:cNvSpPr>
            <a:spLocks noGrp="1"/>
          </p:cNvSpPr>
          <p:nvPr>
            <p:ph type="sldNum" sz="quarter" idx="10"/>
          </p:nvPr>
        </p:nvSpPr>
        <p:spPr/>
        <p:txBody>
          <a:bodyPr/>
          <a:lstStyle/>
          <a:p>
            <a:fld id="{AA542811-49C5-4300-A0F7-AA6908867C8E}" type="slidenum">
              <a:rPr lang="en-US" smtClean="0"/>
              <a:t>10</a:t>
            </a:fld>
            <a:endParaRPr lang="en-US"/>
          </a:p>
        </p:txBody>
      </p:sp>
    </p:spTree>
    <p:extLst>
      <p:ext uri="{BB962C8B-B14F-4D97-AF65-F5344CB8AC3E}">
        <p14:creationId xmlns:p14="http://schemas.microsoft.com/office/powerpoint/2010/main" val="274142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they are often</a:t>
            </a:r>
            <a:r>
              <a:rPr lang="en-US" baseline="0" dirty="0"/>
              <a:t> “invisible” to most, it easily builds.</a:t>
            </a:r>
          </a:p>
          <a:p>
            <a:r>
              <a:rPr lang="en-US" baseline="0" dirty="0"/>
              <a:t>So first I wanted to share some photographs. These students were asked to provide one of the microaggressions they often hear.  </a:t>
            </a:r>
          </a:p>
          <a:p>
            <a:r>
              <a:rPr lang="en-US" baseline="0" dirty="0"/>
              <a:t>These can include renaming our students or mispronouncing their names, and even the issues we saw in the clip just now.</a:t>
            </a:r>
            <a:endParaRPr lang="en-US" dirty="0"/>
          </a:p>
        </p:txBody>
      </p:sp>
      <p:sp>
        <p:nvSpPr>
          <p:cNvPr id="4" name="Slide Number Placeholder 3"/>
          <p:cNvSpPr>
            <a:spLocks noGrp="1"/>
          </p:cNvSpPr>
          <p:nvPr>
            <p:ph type="sldNum" sz="quarter" idx="10"/>
          </p:nvPr>
        </p:nvSpPr>
        <p:spPr/>
        <p:txBody>
          <a:bodyPr/>
          <a:lstStyle/>
          <a:p>
            <a:fld id="{1848C2F2-F69A-46BA-A60C-1C694B19BDF1}" type="slidenum">
              <a:rPr lang="en-US" smtClean="0"/>
              <a:t>14</a:t>
            </a:fld>
            <a:endParaRPr lang="en-US" dirty="0"/>
          </a:p>
        </p:txBody>
      </p:sp>
    </p:spTree>
    <p:extLst>
      <p:ext uri="{BB962C8B-B14F-4D97-AF65-F5344CB8AC3E}">
        <p14:creationId xmlns:p14="http://schemas.microsoft.com/office/powerpoint/2010/main" val="213684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8C2F2-F69A-46BA-A60C-1C694B19BDF1}" type="slidenum">
              <a:rPr lang="en-US" smtClean="0"/>
              <a:t>15</a:t>
            </a:fld>
            <a:endParaRPr lang="en-US" dirty="0"/>
          </a:p>
        </p:txBody>
      </p:sp>
    </p:spTree>
    <p:extLst>
      <p:ext uri="{BB962C8B-B14F-4D97-AF65-F5344CB8AC3E}">
        <p14:creationId xmlns:p14="http://schemas.microsoft.com/office/powerpoint/2010/main" val="1594261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a:t>
            </a:r>
            <a:r>
              <a:rPr lang="en-US" baseline="0" dirty="0"/>
              <a:t> see it FLIPPED, the absurdity helps make it more obvious why microaggressions are what they are. They exemplify that we are constantly using a norm that places some people as “others” against the “norm.” So an AA female told someone DOES NOT see color sees it as a MA; a young lady is told she is “white” is also a MA.</a:t>
            </a:r>
            <a:endParaRPr lang="en-US" dirty="0"/>
          </a:p>
        </p:txBody>
      </p:sp>
      <p:sp>
        <p:nvSpPr>
          <p:cNvPr id="4" name="Slide Number Placeholder 3"/>
          <p:cNvSpPr>
            <a:spLocks noGrp="1"/>
          </p:cNvSpPr>
          <p:nvPr>
            <p:ph type="sldNum" sz="quarter" idx="10"/>
          </p:nvPr>
        </p:nvSpPr>
        <p:spPr/>
        <p:txBody>
          <a:bodyPr/>
          <a:lstStyle/>
          <a:p>
            <a:fld id="{1848C2F2-F69A-46BA-A60C-1C694B19BDF1}" type="slidenum">
              <a:rPr lang="en-US" smtClean="0"/>
              <a:t>22</a:t>
            </a:fld>
            <a:endParaRPr lang="en-US" dirty="0"/>
          </a:p>
        </p:txBody>
      </p:sp>
    </p:spTree>
    <p:extLst>
      <p:ext uri="{BB962C8B-B14F-4D97-AF65-F5344CB8AC3E}">
        <p14:creationId xmlns:p14="http://schemas.microsoft.com/office/powerpoint/2010/main" val="203002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1FE6E4B3-5FD3-40F4-80EC-EED27D2E3D8A}" type="slidenum">
              <a:rPr lang="en-US" altLang="en-US" smtClean="0"/>
              <a:pPr>
                <a:spcBef>
                  <a:spcPct val="0"/>
                </a:spcBef>
              </a:pPr>
              <a:t>31</a:t>
            </a:fld>
            <a:endParaRPr lang="en-US" altLang="en-US" dirty="0"/>
          </a:p>
        </p:txBody>
      </p:sp>
      <p:sp>
        <p:nvSpPr>
          <p:cNvPr id="67587"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10786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4FE8CCDE-94C5-4181-9F6F-A3B0C90F6021}" type="slidenum">
              <a:rPr lang="en-US" altLang="en-US" smtClean="0"/>
              <a:pPr>
                <a:spcBef>
                  <a:spcPct val="0"/>
                </a:spcBef>
              </a:pPr>
              <a:t>33</a:t>
            </a:fld>
            <a:endParaRPr lang="en-US" altLang="en-US" dirty="0"/>
          </a:p>
        </p:txBody>
      </p:sp>
      <p:sp>
        <p:nvSpPr>
          <p:cNvPr id="68611"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eaLnBrk="1" hangingPunct="1"/>
            <a:endParaRPr lang="en-US" altLang="en-US" dirty="0"/>
          </a:p>
        </p:txBody>
      </p:sp>
      <p:sp>
        <p:nvSpPr>
          <p:cNvPr id="68612"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273147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09019F73-F913-DA4A-B281-97F49529B535}" type="datetimeFigureOut">
              <a:rPr lang="en-US" smtClean="0"/>
              <a:t>8/14/17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21E040B0-DD77-7C4F-BBED-347C4CCFD2F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09019F73-F913-DA4A-B281-97F49529B535}"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40B0-DD77-7C4F-BBED-347C4CCFD2F9}"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9019F73-F913-DA4A-B281-97F49529B535}"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40B0-DD77-7C4F-BBED-347C4CCFD2F9}"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9019F73-F913-DA4A-B281-97F49529B535}" type="datetimeFigureOut">
              <a:rPr lang="en-US" smtClean="0"/>
              <a:t>8/14/17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E040B0-DD77-7C4F-BBED-347C4CCFD2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19F73-F913-DA4A-B281-97F49529B535}" type="datetimeFigureOut">
              <a:rPr lang="en-US" smtClean="0"/>
              <a:t>8/14/17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E040B0-DD77-7C4F-BBED-347C4CCFD2F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19F73-F913-DA4A-B281-97F49529B535}"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40B0-DD77-7C4F-BBED-347C4CCFD2F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19F73-F913-DA4A-B281-97F49529B535}"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40B0-DD77-7C4F-BBED-347C4CCFD2F9}"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19F73-F913-DA4A-B281-97F49529B535}"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40B0-DD77-7C4F-BBED-347C4CCFD2F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19F73-F913-DA4A-B281-97F49529B535}"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40B0-DD77-7C4F-BBED-347C4CCFD2F9}"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19F73-F913-DA4A-B281-97F49529B535}"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40B0-DD77-7C4F-BBED-347C4CCFD2F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9019F73-F913-DA4A-B281-97F49529B535}" type="datetimeFigureOut">
              <a:rPr lang="en-US" smtClean="0"/>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040B0-DD77-7C4F-BBED-347C4CCFD2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9019F73-F913-DA4A-B281-97F49529B535}" type="datetimeFigureOut">
              <a:rPr lang="en-US" smtClean="0"/>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040B0-DD77-7C4F-BBED-347C4CCFD2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9019F73-F913-DA4A-B281-97F49529B535}" type="datetimeFigureOut">
              <a:rPr lang="en-US" smtClean="0"/>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040B0-DD77-7C4F-BBED-347C4CCFD2F9}"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DD2600-0B8E-4901-BA5D-F07173DA5C5C}" type="slidenum">
              <a:rPr lang="en-US"/>
              <a:pPr>
                <a:defRPr/>
              </a:pPr>
              <a:t>‹#›</a:t>
            </a:fld>
            <a:endParaRPr lang="en-US"/>
          </a:p>
        </p:txBody>
      </p:sp>
    </p:spTree>
    <p:extLst>
      <p:ext uri="{BB962C8B-B14F-4D97-AF65-F5344CB8AC3E}">
        <p14:creationId xmlns:p14="http://schemas.microsoft.com/office/powerpoint/2010/main" val="218421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09019F73-F913-DA4A-B281-97F49529B535}" type="datetimeFigureOut">
              <a:rPr lang="en-US" smtClean="0"/>
              <a:t>8/14/17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21E040B0-DD77-7C4F-BBED-347C4CCFD2F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09019F73-F913-DA4A-B281-97F49529B535}" type="datetimeFigureOut">
              <a:rPr lang="en-US" smtClean="0"/>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040B0-DD77-7C4F-BBED-347C4CCFD2F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19F73-F913-DA4A-B281-97F49529B535}" type="datetimeFigureOut">
              <a:rPr lang="en-US" smtClean="0"/>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040B0-DD77-7C4F-BBED-347C4CCFD2F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19F73-F913-DA4A-B281-97F49529B535}"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40B0-DD77-7C4F-BBED-347C4CCFD2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9019F73-F913-DA4A-B281-97F49529B535}"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40B0-DD77-7C4F-BBED-347C4CCFD2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9019F73-F913-DA4A-B281-97F49529B535}" type="datetimeFigureOut">
              <a:rPr lang="en-US" smtClean="0"/>
              <a:t>8/14/17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E040B0-DD77-7C4F-BBED-347C4CCFD2F9}"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9019F73-F913-DA4A-B281-97F49529B535}"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40B0-DD77-7C4F-BBED-347C4CCFD2F9}"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6.png"/><Relationship Id="rId24" Type="http://schemas.openxmlformats.org/officeDocument/2006/relationships/image" Target="../media/image7.png"/><Relationship Id="rId25"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09019F73-F913-DA4A-B281-97F49529B535}" type="datetimeFigureOut">
              <a:rPr lang="en-US" smtClean="0"/>
              <a:t>8/14/17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21E040B0-DD77-7C4F-BBED-347C4CCFD2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uSM74Pqi28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KPRA4g-3yE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Dd7FixvoKB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ultofpedagogy.com/gift-of-pronunciation/" TargetMode="Externa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 Id="rId3"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falopez@email.arizona.edu" TargetMode="External"/><Relationship Id="rId3" Type="http://schemas.openxmlformats.org/officeDocument/2006/relationships/hyperlink" Target="mailto:Jkoyama@email.arizona.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youtube.com/watch?v=DWynJkN5Hb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857" y="381000"/>
            <a:ext cx="8376305" cy="1752600"/>
          </a:xfrm>
        </p:spPr>
        <p:txBody>
          <a:bodyPr>
            <a:normAutofit fontScale="90000"/>
          </a:bodyPr>
          <a:lstStyle/>
          <a:p>
            <a:pPr algn="ctr"/>
            <a:r>
              <a:rPr lang="en-US" dirty="0"/>
              <a:t>The Mangle of Race and the Importance of Racially-Inclusive Pedagogy</a:t>
            </a:r>
          </a:p>
        </p:txBody>
      </p:sp>
      <p:sp>
        <p:nvSpPr>
          <p:cNvPr id="3" name="Subtitle 2"/>
          <p:cNvSpPr>
            <a:spLocks noGrp="1"/>
          </p:cNvSpPr>
          <p:nvPr>
            <p:ph type="subTitle" idx="1"/>
          </p:nvPr>
        </p:nvSpPr>
        <p:spPr>
          <a:xfrm>
            <a:off x="1371600" y="2819399"/>
            <a:ext cx="6400800" cy="2533577"/>
          </a:xfrm>
        </p:spPr>
        <p:txBody>
          <a:bodyPr/>
          <a:lstStyle/>
          <a:p>
            <a:pPr algn="ctr"/>
            <a:r>
              <a:rPr lang="en-US" dirty="0"/>
              <a:t>Jill Koyama, PhD &amp;</a:t>
            </a:r>
          </a:p>
          <a:p>
            <a:pPr algn="ctr"/>
            <a:r>
              <a:rPr lang="en-US" dirty="0"/>
              <a:t>Francesca A. López, PhD</a:t>
            </a:r>
          </a:p>
          <a:p>
            <a:pPr algn="ctr"/>
            <a:endParaRPr lang="en-US" dirty="0"/>
          </a:p>
          <a:p>
            <a:pPr algn="ctr"/>
            <a:r>
              <a:rPr lang="en-US" dirty="0"/>
              <a:t>New Instructor Orientation</a:t>
            </a:r>
          </a:p>
          <a:p>
            <a:pPr algn="ctr"/>
            <a:r>
              <a:rPr lang="en-US" dirty="0"/>
              <a:t>College of Education</a:t>
            </a:r>
          </a:p>
          <a:p>
            <a:pPr algn="ctr"/>
            <a:endParaRPr lang="en-US" dirty="0"/>
          </a:p>
          <a:p>
            <a:pPr algn="ctr"/>
            <a:r>
              <a:rPr lang="en-US" dirty="0"/>
              <a:t>August 15, 2016</a:t>
            </a:r>
          </a:p>
        </p:txBody>
      </p:sp>
    </p:spTree>
    <p:extLst>
      <p:ext uri="{BB962C8B-B14F-4D97-AF65-F5344CB8AC3E}">
        <p14:creationId xmlns:p14="http://schemas.microsoft.com/office/powerpoint/2010/main" val="339676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Racism reconsidered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7893" y="1735138"/>
            <a:ext cx="6106626" cy="4056062"/>
          </a:xfrm>
        </p:spPr>
      </p:pic>
    </p:spTree>
    <p:extLst>
      <p:ext uri="{BB962C8B-B14F-4D97-AF65-F5344CB8AC3E}">
        <p14:creationId xmlns:p14="http://schemas.microsoft.com/office/powerpoint/2010/main" val="391092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“Post-Racialism”</a:t>
            </a:r>
          </a:p>
        </p:txBody>
      </p:sp>
      <p:sp>
        <p:nvSpPr>
          <p:cNvPr id="3" name="Content Placeholder 2"/>
          <p:cNvSpPr>
            <a:spLocks noGrp="1"/>
          </p:cNvSpPr>
          <p:nvPr>
            <p:ph sz="half" idx="1"/>
          </p:nvPr>
        </p:nvSpPr>
        <p:spPr/>
        <p:txBody>
          <a:bodyPr/>
          <a:lstStyle/>
          <a:p>
            <a:r>
              <a:rPr lang="en-US" dirty="0"/>
              <a:t>“Saying I’m obsessed with race and racism in America is like saying that I’m obsessed with swimming while I’m drowning.  It’s absurd.”</a:t>
            </a:r>
          </a:p>
          <a:p>
            <a:pPr marL="0" indent="0">
              <a:buNone/>
            </a:pPr>
            <a:r>
              <a:rPr lang="en-US" dirty="0"/>
              <a:t>	-</a:t>
            </a:r>
            <a:r>
              <a:rPr lang="en-US" dirty="0" err="1"/>
              <a:t>Hari</a:t>
            </a:r>
            <a:r>
              <a:rPr lang="en-US" dirty="0"/>
              <a:t> </a:t>
            </a:r>
            <a:r>
              <a:rPr lang="en-US" dirty="0" err="1"/>
              <a:t>Kondabolu</a:t>
            </a:r>
            <a:endParaRPr lang="en-US" dirty="0"/>
          </a:p>
        </p:txBody>
      </p:sp>
      <p:pic>
        <p:nvPicPr>
          <p:cNvPr id="5" name="Content Placeholder 4"/>
          <p:cNvPicPr>
            <a:picLocks noGrp="1" noChangeAspect="1"/>
          </p:cNvPicPr>
          <p:nvPr>
            <p:ph sz="half" idx="2"/>
          </p:nvPr>
        </p:nvPicPr>
        <p:blipFill>
          <a:blip r:embed="rId2"/>
          <a:srcRect l="876" r="876"/>
          <a:stretch>
            <a:fillRect/>
          </a:stretch>
        </p:blipFill>
        <p:spPr/>
      </p:pic>
    </p:spTree>
    <p:extLst>
      <p:ext uri="{BB962C8B-B14F-4D97-AF65-F5344CB8AC3E}">
        <p14:creationId xmlns:p14="http://schemas.microsoft.com/office/powerpoint/2010/main" val="360421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2010" y="2130586"/>
            <a:ext cx="4411906" cy="3564820"/>
          </a:xfrm>
        </p:spPr>
      </p:pic>
    </p:spTree>
    <p:extLst>
      <p:ext uri="{BB962C8B-B14F-4D97-AF65-F5344CB8AC3E}">
        <p14:creationId xmlns:p14="http://schemas.microsoft.com/office/powerpoint/2010/main" val="210236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Whiteness</a:t>
            </a:r>
          </a:p>
        </p:txBody>
      </p:sp>
      <p:sp>
        <p:nvSpPr>
          <p:cNvPr id="4" name="Content Placeholder 3"/>
          <p:cNvSpPr>
            <a:spLocks noGrp="1"/>
          </p:cNvSpPr>
          <p:nvPr>
            <p:ph sz="half" idx="1"/>
          </p:nvPr>
        </p:nvSpPr>
        <p:spPr/>
        <p:txBody>
          <a:bodyPr>
            <a:normAutofit/>
          </a:bodyPr>
          <a:lstStyle/>
          <a:p>
            <a:r>
              <a:rPr lang="en-US" dirty="0"/>
              <a:t>1960s: Whiteness destabilized</a:t>
            </a:r>
          </a:p>
          <a:p>
            <a:r>
              <a:rPr lang="en-US" dirty="0"/>
              <a:t>Still systemically privileged </a:t>
            </a:r>
          </a:p>
          <a:p>
            <a:r>
              <a:rPr lang="en-US" dirty="0"/>
              <a:t>Institutional racism</a:t>
            </a:r>
          </a:p>
          <a:p>
            <a:r>
              <a:rPr lang="en-US" dirty="0"/>
              <a:t>Rearticulated from dominant to normal</a:t>
            </a:r>
          </a:p>
        </p:txBody>
      </p:sp>
      <p:pic>
        <p:nvPicPr>
          <p:cNvPr id="5" name="Content Placeholder 4"/>
          <p:cNvPicPr>
            <a:picLocks noGrp="1" noChangeAspect="1"/>
          </p:cNvPicPr>
          <p:nvPr>
            <p:ph sz="half" idx="2"/>
          </p:nvPr>
        </p:nvPicPr>
        <p:blipFill>
          <a:blip r:embed="rId2"/>
          <a:stretch>
            <a:fillRect/>
          </a:stretch>
        </p:blipFill>
        <p:spPr>
          <a:xfrm>
            <a:off x="4096056" y="2238103"/>
            <a:ext cx="4899897" cy="2715358"/>
          </a:xfrm>
          <a:prstGeom prst="rect">
            <a:avLst/>
          </a:prstGeom>
        </p:spPr>
      </p:pic>
    </p:spTree>
    <p:extLst>
      <p:ext uri="{BB962C8B-B14F-4D97-AF65-F5344CB8AC3E}">
        <p14:creationId xmlns:p14="http://schemas.microsoft.com/office/powerpoint/2010/main" val="131307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a:t>What are they?</a:t>
            </a:r>
          </a:p>
          <a:p>
            <a:r>
              <a:rPr lang="en-US" sz="2800" dirty="0"/>
              <a:t>“brief, everyday exchanges that send denigrating messages to people of color because they belong to a …. minority group” (Sue et al., 2007, p. 273)</a:t>
            </a:r>
          </a:p>
          <a:p>
            <a:r>
              <a:rPr lang="en-US" sz="2800" dirty="0"/>
              <a:t>Although subtle in delivery, researchers have found microaggressions to be cumulative in nature and “more problematic, damaging, and injurious to persons of color than overt racist acts” (Sue, 2003, p. 48)</a:t>
            </a:r>
          </a:p>
        </p:txBody>
      </p:sp>
      <p:sp>
        <p:nvSpPr>
          <p:cNvPr id="3" name="Title 2"/>
          <p:cNvSpPr>
            <a:spLocks noGrp="1"/>
          </p:cNvSpPr>
          <p:nvPr>
            <p:ph type="title"/>
          </p:nvPr>
        </p:nvSpPr>
        <p:spPr/>
        <p:txBody>
          <a:bodyPr/>
          <a:lstStyle/>
          <a:p>
            <a:r>
              <a:rPr lang="en-US" dirty="0" err="1"/>
              <a:t>Microaggressions</a:t>
            </a:r>
            <a:endParaRPr lang="en-US" dirty="0"/>
          </a:p>
        </p:txBody>
      </p:sp>
    </p:spTree>
    <p:extLst>
      <p:ext uri="{BB962C8B-B14F-4D97-AF65-F5344CB8AC3E}">
        <p14:creationId xmlns:p14="http://schemas.microsoft.com/office/powerpoint/2010/main" val="335260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34503"/>
            <a:ext cx="4495800" cy="6747297"/>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966544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67781"/>
            <a:ext cx="4356223" cy="6537819"/>
          </a:xfrm>
        </p:spPr>
      </p:pic>
    </p:spTree>
    <p:extLst>
      <p:ext uri="{BB962C8B-B14F-4D97-AF65-F5344CB8AC3E}">
        <p14:creationId xmlns:p14="http://schemas.microsoft.com/office/powerpoint/2010/main" val="324338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0517" y="23013"/>
            <a:ext cx="4452683" cy="6682587"/>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75491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2929" y="152400"/>
            <a:ext cx="4366471" cy="6553200"/>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265736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29741"/>
            <a:ext cx="4343400" cy="6518575"/>
          </a:xfrm>
        </p:spPr>
      </p:pic>
    </p:spTree>
    <p:extLst>
      <p:ext uri="{BB962C8B-B14F-4D97-AF65-F5344CB8AC3E}">
        <p14:creationId xmlns:p14="http://schemas.microsoft.com/office/powerpoint/2010/main" val="166651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World We Live In</a:t>
            </a:r>
          </a:p>
        </p:txBody>
      </p:sp>
      <p:sp>
        <p:nvSpPr>
          <p:cNvPr id="4" name="Content Placeholder 3"/>
          <p:cNvSpPr>
            <a:spLocks noGrp="1"/>
          </p:cNvSpPr>
          <p:nvPr>
            <p:ph idx="1"/>
          </p:nvPr>
        </p:nvSpPr>
        <p:spPr>
          <a:xfrm>
            <a:off x="803564" y="6043902"/>
            <a:ext cx="7313613" cy="633989"/>
          </a:xfrm>
        </p:spPr>
        <p:txBody>
          <a:bodyPr/>
          <a:lstStyle/>
          <a:p>
            <a:r>
              <a:rPr lang="en-US" dirty="0">
                <a:hlinkClick r:id="rId3"/>
              </a:rPr>
              <a:t>https://www.youtube.com/watch?v=uSM74Pqi288</a:t>
            </a:r>
            <a:endParaRPr lang="en-US" dirty="0"/>
          </a:p>
          <a:p>
            <a:pPr marL="0" indent="0">
              <a:buNone/>
            </a:pPr>
            <a:endParaRPr lang="en-US" dirty="0"/>
          </a:p>
        </p:txBody>
      </p:sp>
    </p:spTree>
    <p:extLst>
      <p:ext uri="{BB962C8B-B14F-4D97-AF65-F5344CB8AC3E}">
        <p14:creationId xmlns:p14="http://schemas.microsoft.com/office/powerpoint/2010/main" val="301969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29742"/>
            <a:ext cx="4419600" cy="6632936"/>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98093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76200"/>
            <a:ext cx="4468016" cy="6705600"/>
          </a:xfrm>
        </p:spPr>
      </p:pic>
    </p:spTree>
    <p:extLst>
      <p:ext uri="{BB962C8B-B14F-4D97-AF65-F5344CB8AC3E}">
        <p14:creationId xmlns:p14="http://schemas.microsoft.com/office/powerpoint/2010/main" val="2212214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are microaggressions?</a:t>
            </a:r>
          </a:p>
        </p:txBody>
      </p:sp>
      <p:sp>
        <p:nvSpPr>
          <p:cNvPr id="2" name="Content Placeholder 1"/>
          <p:cNvSpPr>
            <a:spLocks noGrp="1"/>
          </p:cNvSpPr>
          <p:nvPr>
            <p:ph idx="1"/>
          </p:nvPr>
        </p:nvSpPr>
        <p:spPr>
          <a:xfrm>
            <a:off x="914400" y="5836083"/>
            <a:ext cx="7313613" cy="758680"/>
          </a:xfrm>
        </p:spPr>
        <p:txBody>
          <a:bodyPr>
            <a:normAutofit fontScale="62500" lnSpcReduction="20000"/>
          </a:bodyPr>
          <a:lstStyle/>
          <a:p>
            <a:r>
              <a:rPr lang="en-US" dirty="0">
                <a:hlinkClick r:id="rId3"/>
              </a:rPr>
              <a:t>https://www.youtube.com/watch?v=_85JVcniE_M</a:t>
            </a:r>
          </a:p>
          <a:p>
            <a:r>
              <a:rPr lang="en-US" dirty="0">
                <a:hlinkClick r:id="rId3"/>
              </a:rPr>
              <a:t>https://www.youtube.com/watch?v=KPRA4g-3yEk</a:t>
            </a:r>
            <a:endParaRPr lang="en-US" dirty="0"/>
          </a:p>
          <a:p>
            <a:endParaRPr lang="en-US" dirty="0"/>
          </a:p>
        </p:txBody>
      </p:sp>
    </p:spTree>
    <p:extLst>
      <p:ext uri="{BB962C8B-B14F-4D97-AF65-F5344CB8AC3E}">
        <p14:creationId xmlns:p14="http://schemas.microsoft.com/office/powerpoint/2010/main" val="3488727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“You speak good English.”</a:t>
            </a:r>
          </a:p>
          <a:p>
            <a:r>
              <a:rPr lang="en-US" sz="3200" dirty="0"/>
              <a:t>“You are a credit to your race.”</a:t>
            </a:r>
          </a:p>
          <a:p>
            <a:r>
              <a:rPr lang="en-US" sz="3200" dirty="0"/>
              <a:t>“You are so articulate.”</a:t>
            </a:r>
          </a:p>
          <a:p>
            <a:r>
              <a:rPr lang="en-US" sz="3200" dirty="0"/>
              <a:t>Asking an Asian person to help with a math problem.</a:t>
            </a:r>
          </a:p>
          <a:p>
            <a:r>
              <a:rPr lang="en-US" sz="3200" dirty="0"/>
              <a:t>When I look at you, I don’t see color.</a:t>
            </a:r>
          </a:p>
          <a:p>
            <a:endParaRPr lang="en-US" sz="3200" dirty="0"/>
          </a:p>
        </p:txBody>
      </p:sp>
      <p:sp>
        <p:nvSpPr>
          <p:cNvPr id="3" name="Title 2"/>
          <p:cNvSpPr>
            <a:spLocks noGrp="1"/>
          </p:cNvSpPr>
          <p:nvPr>
            <p:ph type="title"/>
          </p:nvPr>
        </p:nvSpPr>
        <p:spPr/>
        <p:txBody>
          <a:bodyPr/>
          <a:lstStyle/>
          <a:p>
            <a:r>
              <a:rPr lang="en-US" dirty="0" err="1"/>
              <a:t>Microaggressions</a:t>
            </a:r>
            <a:endParaRPr lang="en-US" dirty="0"/>
          </a:p>
        </p:txBody>
      </p:sp>
    </p:spTree>
    <p:extLst>
      <p:ext uri="{BB962C8B-B14F-4D97-AF65-F5344CB8AC3E}">
        <p14:creationId xmlns:p14="http://schemas.microsoft.com/office/powerpoint/2010/main" val="497349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ways we transmit </a:t>
            </a:r>
            <a:r>
              <a:rPr lang="en-US" dirty="0" err="1"/>
              <a:t>microaggressions</a:t>
            </a:r>
            <a:endParaRPr lang="en-US" dirty="0"/>
          </a:p>
        </p:txBody>
      </p:sp>
      <p:sp>
        <p:nvSpPr>
          <p:cNvPr id="2" name="Content Placeholder 1"/>
          <p:cNvSpPr>
            <a:spLocks noGrp="1"/>
          </p:cNvSpPr>
          <p:nvPr>
            <p:ph idx="1"/>
          </p:nvPr>
        </p:nvSpPr>
        <p:spPr>
          <a:xfrm>
            <a:off x="914400" y="6210156"/>
            <a:ext cx="7313613" cy="537007"/>
          </a:xfrm>
        </p:spPr>
        <p:txBody>
          <a:bodyPr/>
          <a:lstStyle/>
          <a:p>
            <a:r>
              <a:rPr lang="en-US" dirty="0">
                <a:hlinkClick r:id="rId2"/>
              </a:rPr>
              <a:t>https://www.youtube.com/watch?v=Dd7FixvoKBw</a:t>
            </a:r>
            <a:endParaRPr lang="en-US" dirty="0"/>
          </a:p>
          <a:p>
            <a:endParaRPr lang="en-US" dirty="0"/>
          </a:p>
        </p:txBody>
      </p:sp>
    </p:spTree>
    <p:extLst>
      <p:ext uri="{BB962C8B-B14F-4D97-AF65-F5344CB8AC3E}">
        <p14:creationId xmlns:p14="http://schemas.microsoft.com/office/powerpoint/2010/main" val="267092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35138"/>
            <a:ext cx="7313613" cy="5122862"/>
          </a:xfrm>
        </p:spPr>
        <p:txBody>
          <a:bodyPr>
            <a:normAutofit fontScale="92500" lnSpcReduction="10000"/>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http://www.cultofpedagogy.com/gift-of-pronunciation/</a:t>
            </a:r>
            <a:endParaRPr lang="en-US" dirty="0"/>
          </a:p>
          <a:p>
            <a:endParaRPr lang="en-US" dirty="0"/>
          </a:p>
        </p:txBody>
      </p:sp>
      <p:sp>
        <p:nvSpPr>
          <p:cNvPr id="4" name="Title 3"/>
          <p:cNvSpPr>
            <a:spLocks noGrp="1"/>
          </p:cNvSpPr>
          <p:nvPr>
            <p:ph type="title"/>
          </p:nvPr>
        </p:nvSpPr>
        <p:spPr>
          <a:xfrm>
            <a:off x="914400" y="103989"/>
            <a:ext cx="7313613" cy="868362"/>
          </a:xfrm>
        </p:spPr>
        <p:txBody>
          <a:bodyPr/>
          <a:lstStyle/>
          <a:p>
            <a:r>
              <a:rPr lang="en-US" dirty="0"/>
              <a:t>Aim to be a “calibrator”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390" y="830681"/>
            <a:ext cx="4070522" cy="5390261"/>
          </a:xfrm>
          <a:prstGeom prst="rect">
            <a:avLst/>
          </a:prstGeom>
        </p:spPr>
      </p:pic>
    </p:spTree>
    <p:extLst>
      <p:ext uri="{BB962C8B-B14F-4D97-AF65-F5344CB8AC3E}">
        <p14:creationId xmlns:p14="http://schemas.microsoft.com/office/powerpoint/2010/main" val="50282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Questions and/or Comments?</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II: Additional Key Concepts</a:t>
            </a:r>
          </a:p>
        </p:txBody>
      </p:sp>
      <p:sp>
        <p:nvSpPr>
          <p:cNvPr id="5" name="Content Placeholder 4"/>
          <p:cNvSpPr>
            <a:spLocks noGrp="1"/>
          </p:cNvSpPr>
          <p:nvPr>
            <p:ph idx="1"/>
          </p:nvPr>
        </p:nvSpPr>
        <p:spPr/>
        <p:txBody>
          <a:bodyPr/>
          <a:lstStyle/>
          <a:p>
            <a:r>
              <a:rPr lang="en-US" dirty="0"/>
              <a:t>Stereotype Threat</a:t>
            </a:r>
          </a:p>
          <a:p>
            <a:r>
              <a:rPr lang="en-US" dirty="0"/>
              <a:t>White Privilege</a:t>
            </a:r>
          </a:p>
          <a:p>
            <a:r>
              <a:rPr lang="en-US" dirty="0"/>
              <a:t>Deficit Models/</a:t>
            </a:r>
            <a:r>
              <a:rPr lang="en-US" i="1" dirty="0" err="1"/>
              <a:t>pobrecito</a:t>
            </a:r>
            <a:endParaRPr lang="en-US" i="1" dirty="0"/>
          </a:p>
          <a:p>
            <a:pPr marL="0" indent="0">
              <a:buNone/>
            </a:pPr>
            <a:endParaRPr lang="en-US" dirty="0"/>
          </a:p>
        </p:txBody>
      </p:sp>
    </p:spTree>
    <p:extLst>
      <p:ext uri="{BB962C8B-B14F-4D97-AF65-F5344CB8AC3E}">
        <p14:creationId xmlns:p14="http://schemas.microsoft.com/office/powerpoint/2010/main" val="195970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Stereotype Threat</a:t>
            </a:r>
          </a:p>
        </p:txBody>
      </p:sp>
      <p:sp>
        <p:nvSpPr>
          <p:cNvPr id="3" name="Subtitle 2"/>
          <p:cNvSpPr>
            <a:spLocks noGrp="1"/>
          </p:cNvSpPr>
          <p:nvPr>
            <p:ph type="subTitle" idx="1"/>
          </p:nvPr>
        </p:nvSpPr>
        <p:spPr/>
        <p:txBody>
          <a:bodyPr/>
          <a:lstStyle/>
          <a:p>
            <a:r>
              <a:rPr lang="en-US" i="1" dirty="0"/>
              <a:t>Things “in the air” that affect us</a:t>
            </a:r>
          </a:p>
        </p:txBody>
      </p:sp>
    </p:spTree>
    <p:extLst>
      <p:ext uri="{BB962C8B-B14F-4D97-AF65-F5344CB8AC3E}">
        <p14:creationId xmlns:p14="http://schemas.microsoft.com/office/powerpoint/2010/main" val="3083998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stereotypes?</a:t>
            </a:r>
          </a:p>
        </p:txBody>
      </p:sp>
      <p:sp>
        <p:nvSpPr>
          <p:cNvPr id="3" name="Content Placeholder 2"/>
          <p:cNvSpPr>
            <a:spLocks noGrp="1"/>
          </p:cNvSpPr>
          <p:nvPr>
            <p:ph idx="1"/>
          </p:nvPr>
        </p:nvSpPr>
        <p:spPr/>
        <p:txBody>
          <a:bodyPr>
            <a:normAutofit/>
          </a:bodyPr>
          <a:lstStyle/>
          <a:p>
            <a:pPr marL="285750" lvl="7"/>
            <a:r>
              <a:rPr lang="en-US" sz="3600" dirty="0"/>
              <a:t>Pros: Brain’s efficiency at interpreting information</a:t>
            </a:r>
          </a:p>
          <a:p>
            <a:pPr marL="285750" lvl="7"/>
            <a:r>
              <a:rPr lang="en-US" sz="3600" dirty="0"/>
              <a:t>Cons: They are generalizations that are inaccurate </a:t>
            </a:r>
          </a:p>
          <a:p>
            <a:pPr marL="285750" lvl="7"/>
            <a:endParaRPr lang="en-US" sz="3600" dirty="0"/>
          </a:p>
        </p:txBody>
      </p:sp>
    </p:spTree>
    <p:extLst>
      <p:ext uri="{BB962C8B-B14F-4D97-AF65-F5344CB8AC3E}">
        <p14:creationId xmlns:p14="http://schemas.microsoft.com/office/powerpoint/2010/main" val="4560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258665"/>
            <a:ext cx="4532290" cy="3776908"/>
          </a:xfrm>
        </p:spPr>
      </p:pic>
      <p:sp>
        <p:nvSpPr>
          <p:cNvPr id="2" name="TextBox 1"/>
          <p:cNvSpPr txBox="1"/>
          <p:nvPr/>
        </p:nvSpPr>
        <p:spPr>
          <a:xfrm>
            <a:off x="2116183" y="365760"/>
            <a:ext cx="5277394" cy="830997"/>
          </a:xfrm>
          <a:prstGeom prst="rect">
            <a:avLst/>
          </a:prstGeom>
          <a:noFill/>
        </p:spPr>
        <p:txBody>
          <a:bodyPr wrap="square" rtlCol="0">
            <a:spAutoFit/>
          </a:bodyPr>
          <a:lstStyle/>
          <a:p>
            <a:pPr algn="ctr"/>
            <a:r>
              <a:rPr lang="en-US" sz="4800" b="1" dirty="0"/>
              <a:t>The Mangle</a:t>
            </a:r>
          </a:p>
        </p:txBody>
      </p:sp>
    </p:spTree>
    <p:extLst>
      <p:ext uri="{BB962C8B-B14F-4D97-AF65-F5344CB8AC3E}">
        <p14:creationId xmlns:p14="http://schemas.microsoft.com/office/powerpoint/2010/main" val="1975553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“Stereotype Threat”?</a:t>
            </a:r>
          </a:p>
        </p:txBody>
      </p:sp>
      <p:sp>
        <p:nvSpPr>
          <p:cNvPr id="3" name="Content Placeholder 2"/>
          <p:cNvSpPr>
            <a:spLocks noGrp="1"/>
          </p:cNvSpPr>
          <p:nvPr>
            <p:ph idx="1"/>
          </p:nvPr>
        </p:nvSpPr>
        <p:spPr/>
        <p:txBody>
          <a:bodyPr>
            <a:normAutofit/>
          </a:bodyPr>
          <a:lstStyle/>
          <a:p>
            <a:r>
              <a:rPr lang="en-US" dirty="0"/>
              <a:t>a threat tied to an </a:t>
            </a:r>
            <a:r>
              <a:rPr lang="en-US" b="1" dirty="0"/>
              <a:t>identity</a:t>
            </a:r>
          </a:p>
          <a:p>
            <a:r>
              <a:rPr lang="en-US" dirty="0"/>
              <a:t>present in any situation to which the </a:t>
            </a:r>
            <a:r>
              <a:rPr lang="en-US" b="1" dirty="0"/>
              <a:t>stereotype is relevant</a:t>
            </a:r>
          </a:p>
          <a:p>
            <a:endParaRPr lang="en-US" altLang="en-US" dirty="0">
              <a:solidFill>
                <a:schemeClr val="tx1"/>
              </a:solidFill>
            </a:endParaRPr>
          </a:p>
          <a:p>
            <a:pPr lvl="1">
              <a:buFontTx/>
              <a:buChar char="–"/>
            </a:pPr>
            <a:r>
              <a:rPr lang="en-US" altLang="en-US" b="1" dirty="0">
                <a:solidFill>
                  <a:schemeClr val="tx1"/>
                </a:solidFill>
              </a:rPr>
              <a:t>Everyone </a:t>
            </a:r>
            <a:r>
              <a:rPr lang="en-US" altLang="en-US" dirty="0">
                <a:solidFill>
                  <a:schemeClr val="tx1"/>
                </a:solidFill>
              </a:rPr>
              <a:t>experiences this in some form</a:t>
            </a:r>
          </a:p>
          <a:p>
            <a:pPr lvl="1">
              <a:buFontTx/>
              <a:buChar char="–"/>
            </a:pPr>
            <a:r>
              <a:rPr lang="en-US" altLang="en-US" dirty="0">
                <a:solidFill>
                  <a:schemeClr val="tx1"/>
                </a:solidFill>
              </a:rPr>
              <a:t>It is </a:t>
            </a:r>
            <a:r>
              <a:rPr lang="en-US" altLang="en-US" b="1" dirty="0">
                <a:solidFill>
                  <a:schemeClr val="tx1"/>
                </a:solidFill>
              </a:rPr>
              <a:t>dependent</a:t>
            </a:r>
            <a:r>
              <a:rPr lang="en-US" altLang="en-US" b="1" i="1" dirty="0">
                <a:solidFill>
                  <a:schemeClr val="tx1"/>
                </a:solidFill>
              </a:rPr>
              <a:t> </a:t>
            </a:r>
            <a:r>
              <a:rPr lang="en-US" altLang="en-US" dirty="0">
                <a:solidFill>
                  <a:schemeClr val="tx1"/>
                </a:solidFill>
              </a:rPr>
              <a:t>on the </a:t>
            </a:r>
            <a:r>
              <a:rPr lang="en-US" altLang="en-US" b="1" dirty="0">
                <a:solidFill>
                  <a:schemeClr val="tx1"/>
                </a:solidFill>
              </a:rPr>
              <a:t>scenario</a:t>
            </a:r>
            <a:r>
              <a:rPr lang="en-US" altLang="en-US" dirty="0">
                <a:solidFill>
                  <a:schemeClr val="tx1"/>
                </a:solidFill>
              </a:rPr>
              <a:t> and </a:t>
            </a:r>
            <a:r>
              <a:rPr lang="en-US" altLang="en-US" b="1" dirty="0">
                <a:solidFill>
                  <a:schemeClr val="tx1"/>
                </a:solidFill>
              </a:rPr>
              <a:t>stereotypes</a:t>
            </a:r>
            <a:endParaRPr lang="en-US" altLang="en-US" dirty="0">
              <a:solidFill>
                <a:schemeClr val="tx1"/>
              </a:solidFill>
            </a:endParaRPr>
          </a:p>
          <a:p>
            <a:pPr lvl="1"/>
            <a:endParaRPr lang="en-US" altLang="en-US" dirty="0">
              <a:solidFill>
                <a:schemeClr val="tx1"/>
              </a:solidFill>
            </a:endParaRPr>
          </a:p>
          <a:p>
            <a:endParaRPr lang="en-US" dirty="0"/>
          </a:p>
        </p:txBody>
      </p:sp>
    </p:spTree>
    <p:extLst>
      <p:ext uri="{BB962C8B-B14F-4D97-AF65-F5344CB8AC3E}">
        <p14:creationId xmlns:p14="http://schemas.microsoft.com/office/powerpoint/2010/main" val="156309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28600"/>
            <a:ext cx="7772400" cy="914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eaLnBrk="1" hangingPunct="1"/>
            <a:r>
              <a:rPr lang="en-US" altLang="en-US" sz="2800" dirty="0"/>
              <a:t>Stereotype Threat : No Explicit Bigotry Required</a:t>
            </a:r>
          </a:p>
        </p:txBody>
      </p:sp>
      <p:pic>
        <p:nvPicPr>
          <p:cNvPr id="13315" name="Picture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295400"/>
            <a:ext cx="7286625" cy="5087938"/>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6844347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304799"/>
            <a:ext cx="4267200" cy="6337301"/>
          </a:xfrm>
        </p:spPr>
      </p:pic>
    </p:spTree>
    <p:extLst>
      <p:ext uri="{BB962C8B-B14F-4D97-AF65-F5344CB8AC3E}">
        <p14:creationId xmlns:p14="http://schemas.microsoft.com/office/powerpoint/2010/main" val="2762754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subTitle" idx="1"/>
          </p:nvPr>
        </p:nvSpPr>
        <p:spPr>
          <a:xfrm>
            <a:off x="304800" y="1524000"/>
            <a:ext cx="8610600" cy="4495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rtlCol="0">
            <a:normAutofit fontScale="25000" lnSpcReduction="20000"/>
          </a:bodyPr>
          <a:lstStyle/>
          <a:p>
            <a:pPr marL="342900" indent="-342900" algn="l" eaLnBrk="1" fontAlgn="auto" hangingPunct="1">
              <a:spcAft>
                <a:spcPts val="0"/>
              </a:spcAft>
              <a:defRPr/>
            </a:pPr>
            <a:endParaRPr lang="en-US" sz="1800" dirty="0"/>
          </a:p>
          <a:p>
            <a:pPr marL="342900" indent="-342900" algn="l" eaLnBrk="1" fontAlgn="auto" hangingPunct="1">
              <a:spcAft>
                <a:spcPts val="0"/>
              </a:spcAft>
              <a:buFontTx/>
              <a:buChar char="•"/>
              <a:defRPr/>
            </a:pPr>
            <a:r>
              <a:rPr lang="en-US" sz="11200" dirty="0">
                <a:solidFill>
                  <a:schemeClr val="tx1"/>
                </a:solidFill>
              </a:rPr>
              <a:t>SATs were underpredicting GPA for African American students at University of Michigan</a:t>
            </a:r>
          </a:p>
          <a:p>
            <a:pPr marL="342900" indent="-342900" algn="l" eaLnBrk="1" fontAlgn="auto" hangingPunct="1">
              <a:spcAft>
                <a:spcPts val="0"/>
              </a:spcAft>
              <a:buFontTx/>
              <a:buChar char="•"/>
              <a:defRPr/>
            </a:pPr>
            <a:endParaRPr lang="en-US" sz="11200" dirty="0">
              <a:solidFill>
                <a:schemeClr val="tx1"/>
              </a:solidFill>
            </a:endParaRPr>
          </a:p>
          <a:p>
            <a:pPr marL="342900" indent="-342900" algn="l" eaLnBrk="1" fontAlgn="auto" hangingPunct="1">
              <a:spcAft>
                <a:spcPts val="0"/>
              </a:spcAft>
              <a:buFontTx/>
              <a:buChar char="•"/>
              <a:defRPr/>
            </a:pPr>
            <a:r>
              <a:rPr lang="en-US" sz="11200" dirty="0">
                <a:solidFill>
                  <a:schemeClr val="tx1"/>
                </a:solidFill>
              </a:rPr>
              <a:t>Why was there reduced performance?</a:t>
            </a:r>
          </a:p>
          <a:p>
            <a:pPr marL="342900" indent="-342900" algn="l" eaLnBrk="1" fontAlgn="auto" hangingPunct="1">
              <a:spcAft>
                <a:spcPts val="0"/>
              </a:spcAft>
              <a:defRPr/>
            </a:pPr>
            <a:endParaRPr lang="en-US" sz="11200" dirty="0">
              <a:solidFill>
                <a:schemeClr val="tx1"/>
              </a:solidFill>
            </a:endParaRPr>
          </a:p>
          <a:p>
            <a:pPr marL="342900" indent="-342900" algn="l" eaLnBrk="1" fontAlgn="auto" hangingPunct="1">
              <a:spcAft>
                <a:spcPts val="0"/>
              </a:spcAft>
              <a:buFontTx/>
              <a:buChar char="•"/>
              <a:defRPr/>
            </a:pPr>
            <a:endParaRPr lang="en-US" sz="8000" dirty="0">
              <a:solidFill>
                <a:schemeClr val="tx1"/>
              </a:solidFill>
            </a:endParaRPr>
          </a:p>
          <a:p>
            <a:pPr marL="342900" indent="-342900" algn="l" eaLnBrk="1" fontAlgn="auto" hangingPunct="1">
              <a:spcAft>
                <a:spcPts val="0"/>
              </a:spcAft>
              <a:defRPr/>
            </a:pPr>
            <a:endParaRPr lang="en-US" sz="8000" dirty="0">
              <a:solidFill>
                <a:schemeClr val="tx1"/>
              </a:solidFill>
            </a:endParaRPr>
          </a:p>
          <a:p>
            <a:pPr marL="342900" indent="-342900" algn="l" eaLnBrk="1" fontAlgn="auto" hangingPunct="1">
              <a:spcAft>
                <a:spcPts val="0"/>
              </a:spcAft>
              <a:defRPr/>
            </a:pPr>
            <a:endParaRPr lang="en-US" sz="8000" dirty="0">
              <a:solidFill>
                <a:schemeClr val="tx1"/>
              </a:solidFill>
            </a:endParaRPr>
          </a:p>
          <a:p>
            <a:pPr marL="342900" indent="-342900" algn="l" eaLnBrk="1" fontAlgn="auto" hangingPunct="1">
              <a:spcAft>
                <a:spcPts val="0"/>
              </a:spcAft>
              <a:defRPr/>
            </a:pPr>
            <a:endParaRPr lang="en-US" sz="8000" dirty="0">
              <a:solidFill>
                <a:schemeClr val="tx1"/>
              </a:solidFill>
            </a:endParaRPr>
          </a:p>
          <a:p>
            <a:pPr marL="342900" indent="-342900" algn="l" eaLnBrk="1" fontAlgn="auto" hangingPunct="1">
              <a:spcAft>
                <a:spcPts val="0"/>
              </a:spcAft>
              <a:defRPr/>
            </a:pPr>
            <a:endParaRPr lang="en-US" sz="8000" dirty="0">
              <a:solidFill>
                <a:schemeClr val="tx1"/>
              </a:solidFill>
            </a:endParaRPr>
          </a:p>
          <a:p>
            <a:pPr marL="342900" indent="-342900" algn="l" eaLnBrk="1" fontAlgn="auto" hangingPunct="1">
              <a:spcAft>
                <a:spcPts val="0"/>
              </a:spcAft>
              <a:defRPr/>
            </a:pPr>
            <a:endParaRPr lang="en-US" sz="8000" dirty="0">
              <a:solidFill>
                <a:schemeClr val="tx1"/>
              </a:solidFill>
            </a:endParaRPr>
          </a:p>
          <a:p>
            <a:pPr marL="342900" indent="-342900" algn="l" eaLnBrk="1" fontAlgn="auto" hangingPunct="1">
              <a:spcAft>
                <a:spcPts val="0"/>
              </a:spcAft>
              <a:defRPr/>
            </a:pPr>
            <a:endParaRPr lang="en-US" sz="8000" dirty="0">
              <a:solidFill>
                <a:schemeClr val="tx1"/>
              </a:solidFill>
            </a:endParaRPr>
          </a:p>
          <a:p>
            <a:pPr marL="342900" indent="-342900" algn="l" eaLnBrk="1" fontAlgn="auto" hangingPunct="1">
              <a:spcAft>
                <a:spcPts val="0"/>
              </a:spcAft>
              <a:defRPr/>
            </a:pPr>
            <a:endParaRPr lang="en-US" sz="8000" dirty="0">
              <a:solidFill>
                <a:schemeClr val="tx1"/>
              </a:solidFill>
            </a:endParaRPr>
          </a:p>
          <a:p>
            <a:pPr marL="342900" indent="-342900" algn="l" eaLnBrk="1" fontAlgn="auto" hangingPunct="1">
              <a:spcAft>
                <a:spcPts val="0"/>
              </a:spcAft>
              <a:defRPr/>
            </a:pPr>
            <a:endParaRPr lang="en-US" sz="8000" dirty="0">
              <a:solidFill>
                <a:schemeClr val="tx1"/>
              </a:solidFill>
            </a:endParaRPr>
          </a:p>
          <a:p>
            <a:pPr marL="342900" indent="-342900" algn="l" eaLnBrk="1" fontAlgn="auto" hangingPunct="1">
              <a:spcAft>
                <a:spcPts val="0"/>
              </a:spcAft>
              <a:defRPr/>
            </a:pPr>
            <a:r>
              <a:rPr lang="en-US" sz="8000" dirty="0">
                <a:solidFill>
                  <a:schemeClr val="tx1"/>
                </a:solidFill>
              </a:rPr>
              <a:t>Steele &amp; Aronson (1995). </a:t>
            </a:r>
            <a:r>
              <a:rPr lang="en-US" sz="8000" i="1" dirty="0">
                <a:solidFill>
                  <a:schemeClr val="tx1"/>
                </a:solidFill>
              </a:rPr>
              <a:t>Journal of Personality and Social Psychology.</a:t>
            </a:r>
            <a:endParaRPr lang="en-US" sz="8000" dirty="0">
              <a:solidFill>
                <a:schemeClr val="tx1"/>
              </a:solidFill>
            </a:endParaRPr>
          </a:p>
          <a:p>
            <a:pPr marL="342900" indent="-342900" eaLnBrk="1" fontAlgn="auto" hangingPunct="1">
              <a:spcAft>
                <a:spcPts val="0"/>
              </a:spcAft>
              <a:defRPr/>
            </a:pPr>
            <a:endParaRPr lang="en-US" sz="1400" dirty="0">
              <a:solidFill>
                <a:schemeClr val="tx1"/>
              </a:solidFill>
            </a:endParaRPr>
          </a:p>
          <a:p>
            <a:pPr marL="342900" indent="-342900" algn="l" eaLnBrk="1" fontAlgn="auto" hangingPunct="1">
              <a:spcAft>
                <a:spcPts val="0"/>
              </a:spcAft>
              <a:defRPr/>
            </a:pPr>
            <a:endParaRPr lang="en-US" sz="1400" dirty="0">
              <a:solidFill>
                <a:schemeClr val="tx1"/>
              </a:solidFill>
            </a:endParaRPr>
          </a:p>
        </p:txBody>
      </p:sp>
      <p:sp>
        <p:nvSpPr>
          <p:cNvPr id="14339" name="Rectangle 3"/>
          <p:cNvSpPr>
            <a:spLocks noChangeArrowheads="1"/>
          </p:cNvSpPr>
          <p:nvPr/>
        </p:nvSpPr>
        <p:spPr bwMode="auto">
          <a:xfrm>
            <a:off x="762000" y="34925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3600" dirty="0">
                <a:latin typeface="Times" pitchFamily="18" charset="0"/>
              </a:rPr>
              <a:t>Early Experiment on Stereotype Threat</a:t>
            </a:r>
          </a:p>
        </p:txBody>
      </p:sp>
    </p:spTree>
    <p:extLst>
      <p:ext uri="{BB962C8B-B14F-4D97-AF65-F5344CB8AC3E}">
        <p14:creationId xmlns:p14="http://schemas.microsoft.com/office/powerpoint/2010/main" val="812081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81000"/>
            <a:ext cx="7772400" cy="914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rtlCol="0">
            <a:normAutofit fontScale="90000"/>
          </a:bodyPr>
          <a:lstStyle/>
          <a:p>
            <a:pPr eaLnBrk="1" fontAlgn="auto" hangingPunct="1">
              <a:spcAft>
                <a:spcPts val="0"/>
              </a:spcAft>
              <a:defRPr/>
            </a:pPr>
            <a:r>
              <a:rPr lang="en-US" sz="4000" dirty="0"/>
              <a:t>Verbal Test Performance</a:t>
            </a:r>
            <a:br>
              <a:rPr lang="en-US" sz="4000" dirty="0"/>
            </a:br>
            <a:endParaRPr lang="en-US" sz="4000" dirty="0"/>
          </a:p>
        </p:txBody>
      </p:sp>
      <p:graphicFrame>
        <p:nvGraphicFramePr>
          <p:cNvPr id="19459" name="Object 3"/>
          <p:cNvGraphicFramePr>
            <a:graphicFrameLocks noGrp="1"/>
          </p:cNvGraphicFramePr>
          <p:nvPr>
            <p:ph type="chart" idx="1"/>
            <p:extLst>
              <p:ext uri="{D42A27DB-BD31-4B8C-83A1-F6EECF244321}">
                <p14:modId xmlns:p14="http://schemas.microsoft.com/office/powerpoint/2010/main" val="1544222636"/>
              </p:ext>
            </p:extLst>
          </p:nvPr>
        </p:nvGraphicFramePr>
        <p:xfrm>
          <a:off x="685800" y="2020888"/>
          <a:ext cx="7772400" cy="4035425"/>
        </p:xfrm>
        <a:graphic>
          <a:graphicData uri="http://schemas.openxmlformats.org/presentationml/2006/ole">
            <mc:AlternateContent xmlns:mc="http://schemas.openxmlformats.org/markup-compatibility/2006">
              <mc:Choice xmlns:v="urn:schemas-microsoft-com:vml" Requires="v">
                <p:oleObj spid="_x0000_s1058" name="Chart" r:id="rId4" imgW="9467889" imgH="4914810" progId="MSGraph.Chart.8">
                  <p:embed followColorScheme="full"/>
                </p:oleObj>
              </mc:Choice>
              <mc:Fallback>
                <p:oleObj name="Chart" r:id="rId4" imgW="9467889" imgH="4914810" progId="MSGraph.Chart.8">
                  <p:embed followColorScheme="full"/>
                  <p:pic>
                    <p:nvPicPr>
                      <p:cNvPr id="0" name=""/>
                      <p:cNvPicPr>
                        <a:picLocks noGrp="1" noChangeArrowheads="1"/>
                      </p:cNvPicPr>
                      <p:nvPr/>
                    </p:nvPicPr>
                    <p:blipFill>
                      <a:blip r:embed="rId5"/>
                      <a:srcRect/>
                      <a:stretch>
                        <a:fillRect/>
                      </a:stretch>
                    </p:blipFill>
                    <p:spPr bwMode="auto">
                      <a:xfrm>
                        <a:off x="685800" y="2020888"/>
                        <a:ext cx="777240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1752600" y="5943600"/>
            <a:ext cx="1828800" cy="381000"/>
          </a:xfrm>
          <a:prstGeom prst="rect">
            <a:avLst/>
          </a:prstGeom>
          <a:noFill/>
        </p:spPr>
        <p:txBody>
          <a:bodyPr wrap="square" rtlCol="0">
            <a:spAutoFit/>
          </a:bodyPr>
          <a:lstStyle/>
          <a:p>
            <a:pPr algn="ctr"/>
            <a:r>
              <a:rPr lang="en-US" dirty="0">
                <a:solidFill>
                  <a:srgbClr val="FF0000"/>
                </a:solidFill>
              </a:rPr>
              <a:t>“Primed”</a:t>
            </a:r>
          </a:p>
        </p:txBody>
      </p:sp>
    </p:spTree>
    <p:extLst>
      <p:ext uri="{BB962C8B-B14F-4D97-AF65-F5344CB8AC3E}">
        <p14:creationId xmlns:p14="http://schemas.microsoft.com/office/powerpoint/2010/main" val="482696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28600"/>
            <a:ext cx="7772400" cy="1143000"/>
          </a:xfrm>
        </p:spPr>
        <p:txBody>
          <a:bodyPr/>
          <a:lstStyle/>
          <a:p>
            <a:pPr eaLnBrk="1" hangingPunct="1"/>
            <a:r>
              <a:rPr lang="en-US" altLang="en-US" sz="2800" dirty="0"/>
              <a:t>Additional Studies Finding Performance Effects</a:t>
            </a:r>
            <a:endParaRPr lang="en-US" altLang="en-US" dirty="0"/>
          </a:p>
        </p:txBody>
      </p:sp>
      <p:sp>
        <p:nvSpPr>
          <p:cNvPr id="22531" name="Rectangle 3"/>
          <p:cNvSpPr>
            <a:spLocks noGrp="1" noChangeArrowheads="1"/>
          </p:cNvSpPr>
          <p:nvPr>
            <p:ph idx="1"/>
          </p:nvPr>
        </p:nvSpPr>
        <p:spPr>
          <a:xfrm>
            <a:off x="228600" y="1524000"/>
            <a:ext cx="8610600" cy="4267200"/>
          </a:xfrm>
        </p:spPr>
        <p:txBody>
          <a:bodyPr>
            <a:normAutofit fontScale="62500" lnSpcReduction="20000"/>
          </a:bodyPr>
          <a:lstStyle/>
          <a:p>
            <a:pPr eaLnBrk="1" hangingPunct="1">
              <a:lnSpc>
                <a:spcPct val="120000"/>
              </a:lnSpc>
              <a:buFontTx/>
              <a:buNone/>
            </a:pPr>
            <a:endParaRPr lang="en-US" altLang="en-US" sz="2400" dirty="0"/>
          </a:p>
          <a:p>
            <a:pPr marL="1084263" eaLnBrk="1" hangingPunct="1">
              <a:lnSpc>
                <a:spcPct val="120000"/>
              </a:lnSpc>
            </a:pPr>
            <a:r>
              <a:rPr lang="en-US" altLang="en-US" sz="2400" dirty="0"/>
              <a:t>Latinos taking English verbal tests</a:t>
            </a:r>
          </a:p>
          <a:p>
            <a:pPr marL="1084263" eaLnBrk="1" hangingPunct="1">
              <a:lnSpc>
                <a:spcPct val="120000"/>
              </a:lnSpc>
            </a:pPr>
            <a:r>
              <a:rPr lang="en-US" altLang="en-US" sz="2400" dirty="0"/>
              <a:t>Seniors taking short-term memory tests</a:t>
            </a:r>
          </a:p>
          <a:p>
            <a:pPr marL="1084263" eaLnBrk="1" hangingPunct="1">
              <a:lnSpc>
                <a:spcPct val="120000"/>
              </a:lnSpc>
            </a:pPr>
            <a:r>
              <a:rPr lang="en-US" altLang="en-US" sz="2400" dirty="0"/>
              <a:t>Students from low socioeconomic backgrounds taking verbal tests</a:t>
            </a:r>
          </a:p>
          <a:p>
            <a:pPr marL="1084263" eaLnBrk="1" hangingPunct="1">
              <a:lnSpc>
                <a:spcPct val="120000"/>
              </a:lnSpc>
            </a:pPr>
            <a:r>
              <a:rPr lang="en-US" altLang="en-US" sz="2400" dirty="0"/>
              <a:t>Women taking tests of driving</a:t>
            </a:r>
          </a:p>
          <a:p>
            <a:pPr marL="1084263" eaLnBrk="1" hangingPunct="1">
              <a:lnSpc>
                <a:spcPct val="120000"/>
              </a:lnSpc>
            </a:pPr>
            <a:r>
              <a:rPr lang="en-US" altLang="en-US" sz="2400" dirty="0"/>
              <a:t>Women taking math tests</a:t>
            </a:r>
          </a:p>
          <a:p>
            <a:pPr marL="1084263" eaLnBrk="1" hangingPunct="1">
              <a:lnSpc>
                <a:spcPct val="120000"/>
              </a:lnSpc>
            </a:pPr>
            <a:r>
              <a:rPr lang="en-US" altLang="en-US" sz="2400" dirty="0"/>
              <a:t>White males taking math tests (primed comparison with Asians)</a:t>
            </a:r>
          </a:p>
          <a:p>
            <a:pPr marL="1084263" eaLnBrk="1" hangingPunct="1">
              <a:lnSpc>
                <a:spcPct val="120000"/>
              </a:lnSpc>
            </a:pPr>
            <a:r>
              <a:rPr lang="en-US" altLang="en-US" sz="2400" dirty="0"/>
              <a:t>White males taking tests of social sensitivity</a:t>
            </a:r>
          </a:p>
          <a:p>
            <a:pPr marL="1084263" eaLnBrk="1" hangingPunct="1">
              <a:lnSpc>
                <a:spcPct val="120000"/>
              </a:lnSpc>
            </a:pPr>
            <a:r>
              <a:rPr lang="en-US" altLang="en-US" sz="2400" dirty="0"/>
              <a:t>….</a:t>
            </a:r>
          </a:p>
          <a:p>
            <a:pPr eaLnBrk="1" hangingPunct="1">
              <a:lnSpc>
                <a:spcPct val="90000"/>
              </a:lnSpc>
              <a:buFontTx/>
              <a:buNone/>
            </a:pPr>
            <a:endParaRPr lang="en-US" altLang="en-US" sz="2400" dirty="0"/>
          </a:p>
        </p:txBody>
      </p:sp>
    </p:spTree>
    <p:extLst>
      <p:ext uri="{BB962C8B-B14F-4D97-AF65-F5344CB8AC3E}">
        <p14:creationId xmlns:p14="http://schemas.microsoft.com/office/powerpoint/2010/main" val="824443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a:t>WHY?!?</a:t>
            </a:r>
          </a:p>
        </p:txBody>
      </p:sp>
      <p:sp>
        <p:nvSpPr>
          <p:cNvPr id="29699" name="Content Placeholder 2"/>
          <p:cNvSpPr>
            <a:spLocks noGrp="1"/>
          </p:cNvSpPr>
          <p:nvPr>
            <p:ph idx="1"/>
          </p:nvPr>
        </p:nvSpPr>
        <p:spPr/>
        <p:txBody>
          <a:bodyPr/>
          <a:lstStyle/>
          <a:p>
            <a:pPr eaLnBrk="1" hangingPunct="1"/>
            <a:r>
              <a:rPr lang="en-US" altLang="en-US" dirty="0"/>
              <a:t>It reduces the space in our working memory—the “place” where we process information</a:t>
            </a:r>
          </a:p>
          <a:p>
            <a:pPr eaLnBrk="1" hangingPunct="1"/>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554" y="2799022"/>
            <a:ext cx="4489376" cy="3435349"/>
          </a:xfrm>
          <a:prstGeom prst="rect">
            <a:avLst/>
          </a:prstGeom>
          <a:effectLst>
            <a:softEdge rad="127000"/>
          </a:effectLst>
        </p:spPr>
      </p:pic>
    </p:spTree>
    <p:extLst>
      <p:ext uri="{BB962C8B-B14F-4D97-AF65-F5344CB8AC3E}">
        <p14:creationId xmlns:p14="http://schemas.microsoft.com/office/powerpoint/2010/main" val="58116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228600"/>
            <a:ext cx="7772400" cy="1143000"/>
          </a:xfrm>
        </p:spPr>
        <p:txBody>
          <a:bodyPr/>
          <a:lstStyle/>
          <a:p>
            <a:pPr eaLnBrk="1" hangingPunct="1"/>
            <a:r>
              <a:rPr lang="en-US" altLang="en-US" sz="2800" dirty="0"/>
              <a:t>General Conclusions from 300 Studies</a:t>
            </a:r>
            <a:r>
              <a:rPr lang="en-US" altLang="en-US" dirty="0"/>
              <a:t> </a:t>
            </a:r>
          </a:p>
        </p:txBody>
      </p:sp>
      <p:sp>
        <p:nvSpPr>
          <p:cNvPr id="247811" name="Rectangle 3"/>
          <p:cNvSpPr>
            <a:spLocks noGrp="1" noChangeArrowheads="1"/>
          </p:cNvSpPr>
          <p:nvPr>
            <p:ph idx="1"/>
          </p:nvPr>
        </p:nvSpPr>
        <p:spPr>
          <a:xfrm>
            <a:off x="228600" y="1447800"/>
            <a:ext cx="8686800" cy="5105400"/>
          </a:xfrm>
        </p:spPr>
        <p:txBody>
          <a:bodyPr rtlCol="0">
            <a:normAutofit/>
          </a:bodyPr>
          <a:lstStyle/>
          <a:p>
            <a:pPr marL="228600" lvl="2" eaLnBrk="1" fontAlgn="auto" hangingPunct="1">
              <a:lnSpc>
                <a:spcPct val="90000"/>
              </a:lnSpc>
              <a:spcAft>
                <a:spcPts val="0"/>
              </a:spcAft>
              <a:defRPr/>
            </a:pPr>
            <a:r>
              <a:rPr lang="en-US" altLang="en-US" sz="2400" dirty="0"/>
              <a:t>One need not </a:t>
            </a:r>
            <a:r>
              <a:rPr lang="en-US" altLang="en-US" sz="2400" dirty="0">
                <a:cs typeface="Times" pitchFamily="18" charset="0"/>
              </a:rPr>
              <a:t>believe the stereotype is true to feel the pressure to disprove it</a:t>
            </a:r>
          </a:p>
          <a:p>
            <a:pPr marL="228600" lvl="2" eaLnBrk="1" fontAlgn="auto" hangingPunct="1">
              <a:lnSpc>
                <a:spcPct val="90000"/>
              </a:lnSpc>
              <a:spcAft>
                <a:spcPts val="0"/>
              </a:spcAft>
              <a:defRPr/>
            </a:pPr>
            <a:endParaRPr lang="en-US" altLang="en-US" sz="2400" dirty="0">
              <a:cs typeface="Times" pitchFamily="18" charset="0"/>
            </a:endParaRPr>
          </a:p>
          <a:p>
            <a:pPr marL="228600" lvl="2" eaLnBrk="1" fontAlgn="auto" hangingPunct="1">
              <a:lnSpc>
                <a:spcPct val="90000"/>
              </a:lnSpc>
              <a:spcAft>
                <a:spcPts val="0"/>
              </a:spcAft>
              <a:defRPr/>
            </a:pPr>
            <a:r>
              <a:rPr lang="en-US" altLang="en-US" sz="2400" dirty="0">
                <a:cs typeface="Times" pitchFamily="18" charset="0"/>
              </a:rPr>
              <a:t>ST can affect even those students with an established record of performance who have confidence in their abilities</a:t>
            </a:r>
          </a:p>
          <a:p>
            <a:pPr marL="228600" lvl="2" eaLnBrk="1" fontAlgn="auto" hangingPunct="1">
              <a:lnSpc>
                <a:spcPct val="90000"/>
              </a:lnSpc>
              <a:spcAft>
                <a:spcPts val="0"/>
              </a:spcAft>
              <a:defRPr/>
            </a:pPr>
            <a:endParaRPr lang="en-US" altLang="en-US" sz="2400" dirty="0">
              <a:cs typeface="Times" pitchFamily="18" charset="0"/>
            </a:endParaRPr>
          </a:p>
          <a:p>
            <a:pPr marL="228600" lvl="2" eaLnBrk="1" fontAlgn="auto" hangingPunct="1">
              <a:lnSpc>
                <a:spcPct val="90000"/>
              </a:lnSpc>
              <a:spcAft>
                <a:spcPts val="0"/>
              </a:spcAft>
              <a:defRPr/>
            </a:pPr>
            <a:r>
              <a:rPr lang="en-US" altLang="en-US" sz="2400" dirty="0"/>
              <a:t>Stereotype threat influences long-term as well as immediate performance</a:t>
            </a:r>
          </a:p>
          <a:p>
            <a:pPr marL="228600" lvl="2" eaLnBrk="1" fontAlgn="auto" hangingPunct="1">
              <a:lnSpc>
                <a:spcPct val="90000"/>
              </a:lnSpc>
              <a:spcAft>
                <a:spcPts val="0"/>
              </a:spcAft>
              <a:defRPr/>
            </a:pPr>
            <a:endParaRPr lang="en-US" altLang="en-US" sz="2400" dirty="0"/>
          </a:p>
          <a:p>
            <a:pPr marL="228600" lvl="2">
              <a:lnSpc>
                <a:spcPct val="90000"/>
              </a:lnSpc>
              <a:defRPr/>
            </a:pPr>
            <a:r>
              <a:rPr lang="en-US" altLang="en-US" sz="2400" dirty="0"/>
              <a:t>Stereotype threat can arise as a function of grouping alone: </a:t>
            </a:r>
            <a:r>
              <a:rPr lang="en-US" altLang="en-US" sz="2400" u="sng" dirty="0"/>
              <a:t>integrated groups trigger it</a:t>
            </a:r>
          </a:p>
          <a:p>
            <a:pPr marL="228600" lvl="2" eaLnBrk="1" fontAlgn="auto" hangingPunct="1">
              <a:lnSpc>
                <a:spcPct val="90000"/>
              </a:lnSpc>
              <a:spcAft>
                <a:spcPts val="0"/>
              </a:spcAft>
              <a:defRPr/>
            </a:pPr>
            <a:endParaRPr lang="en-US" altLang="en-US" dirty="0"/>
          </a:p>
        </p:txBody>
      </p:sp>
    </p:spTree>
    <p:extLst>
      <p:ext uri="{BB962C8B-B14F-4D97-AF65-F5344CB8AC3E}">
        <p14:creationId xmlns:p14="http://schemas.microsoft.com/office/powerpoint/2010/main" val="3485602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8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066800"/>
            <a:ext cx="3516010" cy="277764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23" y="3733800"/>
            <a:ext cx="3539887" cy="2767012"/>
          </a:xfrm>
          <a:prstGeom prst="rect">
            <a:avLst/>
          </a:prstGeom>
        </p:spPr>
      </p:pic>
      <p:sp>
        <p:nvSpPr>
          <p:cNvPr id="7" name="TextBox 6"/>
          <p:cNvSpPr txBox="1"/>
          <p:nvPr/>
        </p:nvSpPr>
        <p:spPr>
          <a:xfrm>
            <a:off x="4191000" y="4343400"/>
            <a:ext cx="3352800" cy="1754326"/>
          </a:xfrm>
          <a:prstGeom prst="rect">
            <a:avLst/>
          </a:prstGeom>
          <a:noFill/>
        </p:spPr>
        <p:txBody>
          <a:bodyPr wrap="square" rtlCol="0">
            <a:spAutoFit/>
          </a:bodyPr>
          <a:lstStyle/>
          <a:p>
            <a:r>
              <a:rPr lang="en-US" dirty="0"/>
              <a:t>“People ask me sometimes, when — when do you think it will it be enough? When will there be enough women on the court? And my answer is when there are nine.” </a:t>
            </a:r>
            <a:r>
              <a:rPr lang="en-US" i="1" dirty="0"/>
              <a:t>Ruth Bader Ginsberg, 2015</a:t>
            </a:r>
            <a:endParaRPr lang="en-US" dirty="0"/>
          </a:p>
        </p:txBody>
      </p:sp>
      <p:sp>
        <p:nvSpPr>
          <p:cNvPr id="8" name="TextBox 7"/>
          <p:cNvSpPr txBox="1"/>
          <p:nvPr/>
        </p:nvSpPr>
        <p:spPr>
          <a:xfrm>
            <a:off x="4343400" y="762000"/>
            <a:ext cx="3352800" cy="3139321"/>
          </a:xfrm>
          <a:prstGeom prst="rect">
            <a:avLst/>
          </a:prstGeom>
          <a:noFill/>
        </p:spPr>
        <p:txBody>
          <a:bodyPr wrap="square" rtlCol="0">
            <a:spAutoFit/>
          </a:bodyPr>
          <a:lstStyle/>
          <a:p>
            <a:r>
              <a:rPr lang="en-US" dirty="0"/>
              <a:t>"O’Connor said her early years on the court were asphyxiating…. There was hyper-scrutiny from all camps to see how she would vote” (Steele, 2011)</a:t>
            </a:r>
          </a:p>
          <a:p>
            <a:endParaRPr lang="en-US" dirty="0"/>
          </a:p>
          <a:p>
            <a:r>
              <a:rPr lang="en-US" dirty="0"/>
              <a:t>When asked to identify her happiest day on the Supreme Court, Justice O’Connor reports that it is the day Justice Ruth Bader Ginsberg joined.</a:t>
            </a:r>
          </a:p>
        </p:txBody>
      </p:sp>
      <p:sp>
        <p:nvSpPr>
          <p:cNvPr id="9" name="TextBox 8"/>
          <p:cNvSpPr txBox="1"/>
          <p:nvPr/>
        </p:nvSpPr>
        <p:spPr>
          <a:xfrm>
            <a:off x="838200" y="152400"/>
            <a:ext cx="6324600" cy="369332"/>
          </a:xfrm>
          <a:prstGeom prst="rect">
            <a:avLst/>
          </a:prstGeom>
          <a:noFill/>
        </p:spPr>
        <p:txBody>
          <a:bodyPr wrap="square" rtlCol="0">
            <a:spAutoFit/>
          </a:bodyPr>
          <a:lstStyle/>
          <a:p>
            <a:pPr algn="ctr"/>
            <a:r>
              <a:rPr lang="en-US" dirty="0"/>
              <a:t>Critical mass: enough people with similar identities to mitigate ST</a:t>
            </a:r>
          </a:p>
        </p:txBody>
      </p:sp>
    </p:spTree>
    <p:extLst>
      <p:ext uri="{BB962C8B-B14F-4D97-AF65-F5344CB8AC3E}">
        <p14:creationId xmlns:p14="http://schemas.microsoft.com/office/powerpoint/2010/main" val="1988506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85800" y="2286000"/>
            <a:ext cx="7772400" cy="1143000"/>
          </a:xfrm>
        </p:spPr>
        <p:txBody>
          <a:bodyPr rtlCol="0">
            <a:normAutofit fontScale="90000"/>
          </a:bodyPr>
          <a:lstStyle/>
          <a:p>
            <a:pPr eaLnBrk="1" fontAlgn="auto" hangingPunct="1">
              <a:spcAft>
                <a:spcPts val="0"/>
              </a:spcAft>
              <a:defRPr/>
            </a:pPr>
            <a:r>
              <a:rPr lang="en-US" dirty="0"/>
              <a:t> Reducing Threat</a:t>
            </a:r>
            <a:br>
              <a:rPr lang="en-US" dirty="0"/>
            </a:br>
            <a:r>
              <a:rPr lang="en-US" dirty="0"/>
              <a:t> </a:t>
            </a:r>
          </a:p>
        </p:txBody>
      </p:sp>
    </p:spTree>
    <p:extLst>
      <p:ext uri="{BB962C8B-B14F-4D97-AF65-F5344CB8AC3E}">
        <p14:creationId xmlns:p14="http://schemas.microsoft.com/office/powerpoint/2010/main" val="295006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race?</a:t>
            </a:r>
          </a:p>
        </p:txBody>
      </p:sp>
      <p:pic>
        <p:nvPicPr>
          <p:cNvPr id="4" name="Content Placeholder 3"/>
          <p:cNvPicPr>
            <a:picLocks noGrp="1" noChangeAspect="1"/>
          </p:cNvPicPr>
          <p:nvPr>
            <p:ph idx="1"/>
          </p:nvPr>
        </p:nvPicPr>
        <p:blipFill>
          <a:blip r:embed="rId2"/>
          <a:srcRect t="5681" b="5681"/>
          <a:stretch>
            <a:fillRect/>
          </a:stretch>
        </p:blipFill>
        <p:spPr/>
      </p:pic>
    </p:spTree>
    <p:extLst>
      <p:ext uri="{BB962C8B-B14F-4D97-AF65-F5344CB8AC3E}">
        <p14:creationId xmlns:p14="http://schemas.microsoft.com/office/powerpoint/2010/main" val="3636393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 y="381000"/>
            <a:ext cx="8305800" cy="1066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rtlCol="0">
            <a:normAutofit fontScale="90000"/>
          </a:bodyPr>
          <a:lstStyle/>
          <a:p>
            <a:pPr eaLnBrk="1" fontAlgn="auto" hangingPunct="1">
              <a:spcAft>
                <a:spcPts val="0"/>
              </a:spcAft>
              <a:defRPr/>
            </a:pPr>
            <a:r>
              <a:rPr lang="en-US" sz="4000" dirty="0"/>
              <a:t>Strategies to Reducing Effects of Stereotype Threat</a:t>
            </a:r>
            <a:endParaRPr lang="en-US" sz="3600" dirty="0"/>
          </a:p>
        </p:txBody>
      </p:sp>
      <p:sp>
        <p:nvSpPr>
          <p:cNvPr id="251907" name="Rectangle 3"/>
          <p:cNvSpPr>
            <a:spLocks noGrp="1" noChangeArrowheads="1"/>
          </p:cNvSpPr>
          <p:nvPr>
            <p:ph idx="1"/>
          </p:nvPr>
        </p:nvSpPr>
        <p:spPr>
          <a:xfrm>
            <a:off x="304800" y="1600200"/>
            <a:ext cx="8458200" cy="4876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marL="514350" indent="-514350">
              <a:buFont typeface="+mj-lt"/>
              <a:buAutoNum type="arabicPeriod"/>
              <a:defRPr/>
            </a:pPr>
            <a:r>
              <a:rPr lang="en-US" altLang="en-US" dirty="0"/>
              <a:t>Stress the </a:t>
            </a:r>
            <a:r>
              <a:rPr lang="en-US" altLang="en-US" b="1" dirty="0"/>
              <a:t>malleability</a:t>
            </a:r>
            <a:r>
              <a:rPr lang="en-US" altLang="en-US" dirty="0"/>
              <a:t> of intelligence</a:t>
            </a:r>
          </a:p>
          <a:p>
            <a:pPr marL="514350" indent="-514350" eaLnBrk="1" hangingPunct="1">
              <a:buFont typeface="+mj-lt"/>
              <a:buAutoNum type="arabicPeriod"/>
              <a:defRPr/>
            </a:pPr>
            <a:r>
              <a:rPr lang="en-US" altLang="en-US" dirty="0"/>
              <a:t>Exposure to Role Models</a:t>
            </a:r>
          </a:p>
          <a:p>
            <a:pPr marL="514350" indent="-514350" eaLnBrk="1" hangingPunct="1">
              <a:buFont typeface="+mj-lt"/>
              <a:buAutoNum type="arabicPeriod"/>
              <a:defRPr/>
            </a:pPr>
            <a:r>
              <a:rPr lang="en-US" altLang="en-US" dirty="0"/>
              <a:t>Teaching about ST</a:t>
            </a:r>
          </a:p>
          <a:p>
            <a:pPr eaLnBrk="1" hangingPunct="1">
              <a:defRPr/>
            </a:pPr>
            <a:endParaRPr lang="en-US" altLang="en-US" dirty="0"/>
          </a:p>
        </p:txBody>
      </p:sp>
    </p:spTree>
    <p:extLst>
      <p:ext uri="{BB962C8B-B14F-4D97-AF65-F5344CB8AC3E}">
        <p14:creationId xmlns:p14="http://schemas.microsoft.com/office/powerpoint/2010/main" val="2787389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 y="381000"/>
            <a:ext cx="8305800" cy="1066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rtlCol="0">
            <a:normAutofit fontScale="90000"/>
          </a:bodyPr>
          <a:lstStyle/>
          <a:p>
            <a:pPr eaLnBrk="1" fontAlgn="auto" hangingPunct="1">
              <a:spcAft>
                <a:spcPts val="0"/>
              </a:spcAft>
              <a:defRPr/>
            </a:pPr>
            <a:r>
              <a:rPr lang="en-US" sz="4000" dirty="0"/>
              <a:t>Strategies to Reducing Effects of Stereotype Threat</a:t>
            </a:r>
            <a:endParaRPr lang="en-US" sz="3600" dirty="0"/>
          </a:p>
        </p:txBody>
      </p:sp>
      <p:sp>
        <p:nvSpPr>
          <p:cNvPr id="251907" name="Rectangle 3"/>
          <p:cNvSpPr>
            <a:spLocks noGrp="1" noChangeArrowheads="1"/>
          </p:cNvSpPr>
          <p:nvPr>
            <p:ph idx="1"/>
          </p:nvPr>
        </p:nvSpPr>
        <p:spPr>
          <a:xfrm>
            <a:off x="304800" y="1600200"/>
            <a:ext cx="8458200" cy="4876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marL="514350" indent="-514350" eaLnBrk="1" hangingPunct="1">
              <a:buFont typeface="+mj-lt"/>
              <a:buAutoNum type="arabicPeriod" startAt="4"/>
              <a:defRPr/>
            </a:pPr>
            <a:r>
              <a:rPr lang="en-US" altLang="en-US" dirty="0"/>
              <a:t>Awareness of the external difficulties: Normalizing struggle</a:t>
            </a:r>
          </a:p>
          <a:p>
            <a:pPr marL="514350" indent="-514350" eaLnBrk="1" hangingPunct="1">
              <a:buFont typeface="+mj-lt"/>
              <a:buAutoNum type="arabicPeriod" startAt="4"/>
              <a:defRPr/>
            </a:pPr>
            <a:r>
              <a:rPr lang="en-US" altLang="en-US" dirty="0"/>
              <a:t>Formative feedback</a:t>
            </a:r>
          </a:p>
          <a:p>
            <a:pPr marL="0" indent="0" eaLnBrk="1" hangingPunct="1">
              <a:buFont typeface="Arial" pitchFamily="34" charset="0"/>
              <a:buNone/>
              <a:defRPr/>
            </a:pPr>
            <a:endParaRPr lang="en-US" altLang="en-US" dirty="0"/>
          </a:p>
          <a:p>
            <a:pPr eaLnBrk="1" hangingPunct="1">
              <a:defRPr/>
            </a:pPr>
            <a:endParaRPr lang="en-US" alt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343400" y="2209800"/>
            <a:ext cx="3997496" cy="2932886"/>
          </a:xfrm>
          <a:prstGeom prst="rect">
            <a:avLst/>
          </a:prstGeom>
        </p:spPr>
      </p:pic>
    </p:spTree>
    <p:extLst>
      <p:ext uri="{BB962C8B-B14F-4D97-AF65-F5344CB8AC3E}">
        <p14:creationId xmlns:p14="http://schemas.microsoft.com/office/powerpoint/2010/main" val="3559332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9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Deficit Models/</a:t>
            </a:r>
            <a:r>
              <a:rPr lang="en-US" i="1" dirty="0" err="1"/>
              <a:t>pobrecito</a:t>
            </a:r>
            <a:endParaRPr lang="en-US" dirty="0"/>
          </a:p>
        </p:txBody>
      </p:sp>
      <p:sp>
        <p:nvSpPr>
          <p:cNvPr id="3" name="Content Placeholder 2"/>
          <p:cNvSpPr>
            <a:spLocks noGrp="1"/>
          </p:cNvSpPr>
          <p:nvPr>
            <p:ph sz="half" idx="1"/>
          </p:nvPr>
        </p:nvSpPr>
        <p:spPr/>
        <p:txBody>
          <a:bodyPr/>
          <a:lstStyle/>
          <a:p>
            <a:r>
              <a:rPr lang="en-US" dirty="0"/>
              <a:t>Framework</a:t>
            </a:r>
          </a:p>
          <a:p>
            <a:pPr lvl="1"/>
            <a:r>
              <a:rPr lang="en-US" dirty="0"/>
              <a:t>POC incapable </a:t>
            </a:r>
          </a:p>
          <a:p>
            <a:pPr lvl="1"/>
            <a:r>
              <a:rPr lang="en-US" dirty="0"/>
              <a:t>White savior </a:t>
            </a:r>
          </a:p>
          <a:p>
            <a:pPr lvl="1"/>
            <a:r>
              <a:rPr lang="en-US" dirty="0"/>
              <a:t>VERY popular in film, philanthropy, and education</a:t>
            </a:r>
          </a:p>
          <a:p>
            <a:pPr marL="0" indent="0" algn="ctr">
              <a:buNone/>
            </a:pPr>
            <a:r>
              <a:rPr lang="en-US" sz="2800" b="1" i="1" dirty="0"/>
              <a:t>Do POC really need saving?</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62670" y="1735139"/>
            <a:ext cx="2737219" cy="4056062"/>
          </a:xfrm>
        </p:spPr>
      </p:pic>
    </p:spTree>
    <p:extLst>
      <p:ext uri="{BB962C8B-B14F-4D97-AF65-F5344CB8AC3E}">
        <p14:creationId xmlns:p14="http://schemas.microsoft.com/office/powerpoint/2010/main" val="668691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92480"/>
            <a:ext cx="7313613" cy="4998720"/>
          </a:xfrm>
        </p:spPr>
        <p:txBody>
          <a:bodyPr>
            <a:normAutofit/>
          </a:bodyPr>
          <a:lstStyle/>
          <a:p>
            <a:pPr marL="0" indent="0" algn="ctr">
              <a:buNone/>
            </a:pPr>
            <a:endParaRPr lang="en-US" sz="3600" dirty="0"/>
          </a:p>
          <a:p>
            <a:pPr marL="0" indent="0" algn="ctr">
              <a:buNone/>
            </a:pPr>
            <a:r>
              <a:rPr lang="en-US" sz="3600" dirty="0"/>
              <a:t>“ If you have come here to help me, you are wasting your time. But if you have come because your liberation is bound up with mine, then let us work together.” </a:t>
            </a:r>
            <a:r>
              <a:rPr lang="en-US" sz="1600" dirty="0"/>
              <a:t>-Lilla Watson</a:t>
            </a:r>
          </a:p>
          <a:p>
            <a:pPr marL="0" indent="0" algn="ctr">
              <a:buNone/>
            </a:pPr>
            <a:endParaRPr lang="en-US" sz="3600" dirty="0"/>
          </a:p>
        </p:txBody>
      </p:sp>
    </p:spTree>
    <p:extLst>
      <p:ext uri="{BB962C8B-B14F-4D97-AF65-F5344CB8AC3E}">
        <p14:creationId xmlns:p14="http://schemas.microsoft.com/office/powerpoint/2010/main" val="3282277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475" y="4757781"/>
            <a:ext cx="5538788" cy="1162050"/>
          </a:xfrm>
        </p:spPr>
        <p:txBody>
          <a:bodyPr/>
          <a:lstStyle/>
          <a:p>
            <a:r>
              <a:rPr lang="en-US" sz="4000" dirty="0"/>
              <a:t>Black Lives Matter is joining the fight against deportations</a:t>
            </a:r>
          </a:p>
        </p:txBody>
      </p:sp>
      <p:pic>
        <p:nvPicPr>
          <p:cNvPr id="5" name="Picture Placeholder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6701" r="6701"/>
          <a:stretch>
            <a:fillRect/>
          </a:stretch>
        </p:blipFill>
        <p:spPr/>
      </p:pic>
      <p:sp>
        <p:nvSpPr>
          <p:cNvPr id="4" name="Text Placeholder 3"/>
          <p:cNvSpPr>
            <a:spLocks noGrp="1"/>
          </p:cNvSpPr>
          <p:nvPr>
            <p:ph type="body" sz="half" idx="2"/>
          </p:nvPr>
        </p:nvSpPr>
        <p:spPr>
          <a:xfrm>
            <a:off x="3397230" y="5991497"/>
            <a:ext cx="5532958" cy="696684"/>
          </a:xfrm>
        </p:spPr>
        <p:txBody>
          <a:bodyPr>
            <a:normAutofit lnSpcReduction="10000"/>
          </a:bodyPr>
          <a:lstStyle/>
          <a:p>
            <a:endParaRPr lang="en-US" sz="1400" dirty="0"/>
          </a:p>
          <a:p>
            <a:endParaRPr lang="en-US" sz="1400" dirty="0"/>
          </a:p>
          <a:p>
            <a:r>
              <a:rPr lang="en-US" sz="1400" dirty="0"/>
              <a:t>http://fusion.net/story/333395/black-lives-matter-fighting-deportations/</a:t>
            </a:r>
          </a:p>
        </p:txBody>
      </p:sp>
    </p:spTree>
    <p:extLst>
      <p:ext uri="{BB962C8B-B14F-4D97-AF65-F5344CB8AC3E}">
        <p14:creationId xmlns:p14="http://schemas.microsoft.com/office/powerpoint/2010/main" val="664955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With Correct Framing</a:t>
            </a:r>
          </a:p>
        </p:txBody>
      </p:sp>
      <p:sp>
        <p:nvSpPr>
          <p:cNvPr id="3" name="Content Placeholder 2"/>
          <p:cNvSpPr>
            <a:spLocks noGrp="1"/>
          </p:cNvSpPr>
          <p:nvPr>
            <p:ph sz="half" idx="1"/>
          </p:nvPr>
        </p:nvSpPr>
        <p:spPr/>
        <p:txBody>
          <a:bodyPr/>
          <a:lstStyle/>
          <a:p>
            <a:pPr marL="0" indent="0">
              <a:buNone/>
            </a:pPr>
            <a:endParaRPr lang="en-US" dirty="0"/>
          </a:p>
          <a:p>
            <a:pPr marL="0" indent="0">
              <a:buNone/>
            </a:pPr>
            <a:r>
              <a:rPr lang="en-US" dirty="0"/>
              <a:t>“It is not a Black problem. It is a white problem. This is an American problem.”</a:t>
            </a:r>
          </a:p>
          <a:p>
            <a:pPr marL="0" indent="0">
              <a:buNone/>
            </a:pPr>
            <a:r>
              <a:rPr lang="en-US" dirty="0"/>
              <a:t>	-Jesse Williams on the Michael Dunn case in the </a:t>
            </a:r>
            <a:r>
              <a:rPr lang="en-US" i="1" dirty="0"/>
              <a:t>Atlanta Blackstar</a:t>
            </a:r>
            <a:r>
              <a:rPr lang="en-US" dirty="0"/>
              <a:t> 	(2/15/14)</a:t>
            </a:r>
          </a:p>
        </p:txBody>
      </p:sp>
      <p:pic>
        <p:nvPicPr>
          <p:cNvPr id="5" name="Content Placeholder 4"/>
          <p:cNvPicPr>
            <a:picLocks noGrp="1" noChangeAspect="1"/>
          </p:cNvPicPr>
          <p:nvPr>
            <p:ph sz="half" idx="2"/>
          </p:nvPr>
        </p:nvPicPr>
        <p:blipFill>
          <a:blip r:embed="rId2"/>
          <a:srcRect l="17948" r="17948"/>
          <a:stretch>
            <a:fillRect/>
          </a:stretch>
        </p:blipFill>
        <p:spPr/>
      </p:pic>
    </p:spTree>
    <p:extLst>
      <p:ext uri="{BB962C8B-B14F-4D97-AF65-F5344CB8AC3E}">
        <p14:creationId xmlns:p14="http://schemas.microsoft.com/office/powerpoint/2010/main" val="1037450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768" y="1735138"/>
            <a:ext cx="5630876" cy="4056062"/>
          </a:xfrm>
        </p:spPr>
      </p:pic>
    </p:spTree>
    <p:extLst>
      <p:ext uri="{BB962C8B-B14F-4D97-AF65-F5344CB8AC3E}">
        <p14:creationId xmlns:p14="http://schemas.microsoft.com/office/powerpoint/2010/main" val="2630517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matters</a:t>
            </a:r>
          </a:p>
        </p:txBody>
      </p:sp>
      <p:pic>
        <p:nvPicPr>
          <p:cNvPr id="5" name="Content Placeholder 4"/>
          <p:cNvPicPr>
            <a:picLocks noGrp="1" noChangeAspect="1"/>
          </p:cNvPicPr>
          <p:nvPr>
            <p:ph sz="half" idx="1"/>
          </p:nvPr>
        </p:nvPicPr>
        <p:blipFill>
          <a:blip r:embed="rId2"/>
          <a:srcRect l="-5151" r="-5151"/>
          <a:stretch>
            <a:fillRect/>
          </a:stretch>
        </p:blipFill>
        <p:spPr/>
      </p:pic>
      <p:sp>
        <p:nvSpPr>
          <p:cNvPr id="4" name="Content Placeholder 3"/>
          <p:cNvSpPr>
            <a:spLocks noGrp="1"/>
          </p:cNvSpPr>
          <p:nvPr>
            <p:ph sz="half" idx="2"/>
          </p:nvPr>
        </p:nvSpPr>
        <p:spPr/>
        <p:txBody>
          <a:bodyPr/>
          <a:lstStyle/>
          <a:p>
            <a:r>
              <a:rPr lang="en-US" dirty="0"/>
              <a:t>Preempt </a:t>
            </a:r>
          </a:p>
          <a:p>
            <a:pPr lvl="1"/>
            <a:r>
              <a:rPr lang="en-US" dirty="0"/>
              <a:t>“Not to be racist…”</a:t>
            </a:r>
          </a:p>
          <a:p>
            <a:pPr lvl="1"/>
            <a:r>
              <a:rPr lang="en-US" dirty="0"/>
              <a:t>“I’m not a racist, but…”</a:t>
            </a:r>
          </a:p>
          <a:p>
            <a:pPr lvl="1"/>
            <a:endParaRPr lang="en-US" dirty="0"/>
          </a:p>
          <a:p>
            <a:pPr lvl="1"/>
            <a:endParaRPr lang="en-US" dirty="0"/>
          </a:p>
          <a:p>
            <a:pPr lvl="1"/>
            <a:r>
              <a:rPr lang="en-US" dirty="0"/>
              <a:t>Does this remind you of anyone in a political race right now?</a:t>
            </a:r>
          </a:p>
        </p:txBody>
      </p:sp>
    </p:spTree>
    <p:extLst>
      <p:ext uri="{BB962C8B-B14F-4D97-AF65-F5344CB8AC3E}">
        <p14:creationId xmlns:p14="http://schemas.microsoft.com/office/powerpoint/2010/main" val="3985131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129"/>
            <a:ext cx="7313613" cy="868362"/>
          </a:xfrm>
        </p:spPr>
        <p:txBody>
          <a:bodyPr/>
          <a:lstStyle/>
          <a:p>
            <a:r>
              <a:rPr lang="en-US" dirty="0"/>
              <a:t>“Polite”/ “Common” racist language and messages</a:t>
            </a:r>
          </a:p>
        </p:txBody>
      </p:sp>
      <p:sp>
        <p:nvSpPr>
          <p:cNvPr id="5" name="Content Placeholder 4"/>
          <p:cNvSpPr>
            <a:spLocks noGrp="1"/>
          </p:cNvSpPr>
          <p:nvPr>
            <p:ph idx="1"/>
          </p:nvPr>
        </p:nvSpPr>
        <p:spPr/>
        <p:txBody>
          <a:bodyPr/>
          <a:lstStyle/>
          <a:p>
            <a:r>
              <a:rPr lang="en-US" dirty="0"/>
              <a:t>Gypsy and gyp</a:t>
            </a:r>
          </a:p>
          <a:p>
            <a:r>
              <a:rPr lang="en-US" dirty="0"/>
              <a:t>No can do</a:t>
            </a:r>
          </a:p>
          <a:p>
            <a:r>
              <a:rPr lang="en-US" dirty="0"/>
              <a:t>Shuck and jive</a:t>
            </a:r>
          </a:p>
          <a:p>
            <a:r>
              <a:rPr lang="en-US" dirty="0"/>
              <a:t>Peanut gallery</a:t>
            </a:r>
          </a:p>
          <a:p>
            <a:r>
              <a:rPr lang="en-US" dirty="0"/>
              <a:t>Uppity</a:t>
            </a:r>
          </a:p>
          <a:p>
            <a:r>
              <a:rPr lang="en-US" dirty="0"/>
              <a:t>…….</a:t>
            </a:r>
          </a:p>
        </p:txBody>
      </p:sp>
    </p:spTree>
    <p:extLst>
      <p:ext uri="{BB962C8B-B14F-4D97-AF65-F5344CB8AC3E}">
        <p14:creationId xmlns:p14="http://schemas.microsoft.com/office/powerpoint/2010/main" val="1495752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Concluding Thoughts</a:t>
            </a:r>
          </a:p>
        </p:txBody>
      </p:sp>
      <p:pic>
        <p:nvPicPr>
          <p:cNvPr id="5" name="Content Placeholder 4"/>
          <p:cNvPicPr>
            <a:picLocks noGrp="1" noChangeAspect="1"/>
          </p:cNvPicPr>
          <p:nvPr>
            <p:ph sz="half" idx="1"/>
          </p:nvPr>
        </p:nvPicPr>
        <p:blipFill>
          <a:blip r:embed="rId2"/>
          <a:srcRect t="-46388" b="-46388"/>
          <a:stretch>
            <a:fillRect/>
          </a:stretch>
        </p:blipFill>
        <p:spPr>
          <a:xfrm>
            <a:off x="324487" y="1735139"/>
            <a:ext cx="4156073" cy="4727014"/>
          </a:xfrm>
        </p:spPr>
      </p:pic>
      <p:sp>
        <p:nvSpPr>
          <p:cNvPr id="4" name="Content Placeholder 3"/>
          <p:cNvSpPr>
            <a:spLocks noGrp="1"/>
          </p:cNvSpPr>
          <p:nvPr>
            <p:ph sz="half" idx="2"/>
          </p:nvPr>
        </p:nvSpPr>
        <p:spPr/>
        <p:txBody>
          <a:bodyPr>
            <a:normAutofit fontScale="92500" lnSpcReduction="10000"/>
          </a:bodyPr>
          <a:lstStyle/>
          <a:p>
            <a:r>
              <a:rPr lang="en-US" dirty="0"/>
              <a:t>Point is to continually engage</a:t>
            </a:r>
          </a:p>
          <a:p>
            <a:r>
              <a:rPr lang="en-US" dirty="0"/>
              <a:t>Race is central to education and pedagogy</a:t>
            </a:r>
          </a:p>
          <a:p>
            <a:r>
              <a:rPr lang="en-US" dirty="0"/>
              <a:t>Color-blindness doesn’t work </a:t>
            </a:r>
          </a:p>
          <a:p>
            <a:r>
              <a:rPr lang="en-US" dirty="0"/>
              <a:t>Resources exist—see the Race Project (Anthropology)</a:t>
            </a:r>
          </a:p>
          <a:p>
            <a:r>
              <a:rPr lang="en-US" dirty="0"/>
              <a:t>Tension: Race isn’t real, but race is real</a:t>
            </a:r>
          </a:p>
          <a:p>
            <a:endParaRPr lang="en-US" dirty="0"/>
          </a:p>
        </p:txBody>
      </p:sp>
    </p:spTree>
    <p:extLst>
      <p:ext uri="{BB962C8B-B14F-4D97-AF65-F5344CB8AC3E}">
        <p14:creationId xmlns:p14="http://schemas.microsoft.com/office/powerpoint/2010/main" val="282416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1086416"/>
          </a:xfrm>
        </p:spPr>
        <p:txBody>
          <a:bodyPr/>
          <a:lstStyle/>
          <a:p>
            <a:r>
              <a:rPr lang="en-US" dirty="0"/>
              <a:t>Some (awful) definitions</a:t>
            </a:r>
          </a:p>
        </p:txBody>
      </p:sp>
      <p:sp>
        <p:nvSpPr>
          <p:cNvPr id="3" name="Content Placeholder 2"/>
          <p:cNvSpPr>
            <a:spLocks noGrp="1"/>
          </p:cNvSpPr>
          <p:nvPr>
            <p:ph idx="1"/>
          </p:nvPr>
        </p:nvSpPr>
        <p:spPr>
          <a:xfrm>
            <a:off x="914400" y="1249379"/>
            <a:ext cx="7313613" cy="5540720"/>
          </a:xfrm>
        </p:spPr>
        <p:txBody>
          <a:bodyPr>
            <a:normAutofit/>
          </a:bodyPr>
          <a:lstStyle/>
          <a:p>
            <a:endParaRPr lang="en-US" dirty="0"/>
          </a:p>
          <a:p>
            <a:r>
              <a:rPr lang="en-US" dirty="0"/>
              <a:t>a competition between runners, horses, vehicles, boats, etc.</a:t>
            </a:r>
          </a:p>
          <a:p>
            <a:r>
              <a:rPr lang="en-US" dirty="0"/>
              <a:t>a family, tribe, people, or nation belonging to the same stock </a:t>
            </a:r>
          </a:p>
          <a:p>
            <a:r>
              <a:rPr lang="en-US" dirty="0"/>
              <a:t>an actually or potentially interbreeding group within a species</a:t>
            </a:r>
          </a:p>
          <a:p>
            <a:r>
              <a:rPr lang="en-US" dirty="0"/>
              <a:t>category of humankind that shares certain distinctive physical traits</a:t>
            </a:r>
          </a:p>
          <a:p>
            <a:pPr marL="0" indent="0">
              <a:buNone/>
            </a:pPr>
            <a:endParaRPr lang="en-US" dirty="0"/>
          </a:p>
        </p:txBody>
      </p:sp>
    </p:spTree>
    <p:extLst>
      <p:ext uri="{BB962C8B-B14F-4D97-AF65-F5344CB8AC3E}">
        <p14:creationId xmlns:p14="http://schemas.microsoft.com/office/powerpoint/2010/main" val="2857477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5960" y="-278674"/>
            <a:ext cx="6477000" cy="3462154"/>
          </a:xfrm>
        </p:spPr>
        <p:txBody>
          <a:bodyPr/>
          <a:lstStyle/>
          <a:p>
            <a:pPr algn="ctr"/>
            <a:r>
              <a:rPr lang="en-US" dirty="0"/>
              <a:t>Thank You! </a:t>
            </a:r>
            <a:br>
              <a:rPr lang="en-US" dirty="0"/>
            </a:br>
            <a:r>
              <a:rPr lang="en-US" dirty="0"/>
              <a:t/>
            </a:r>
            <a:br>
              <a:rPr lang="en-US" dirty="0"/>
            </a:br>
            <a:r>
              <a:rPr lang="en-US" dirty="0"/>
              <a:t>Questions/Comments?</a:t>
            </a:r>
          </a:p>
        </p:txBody>
      </p:sp>
      <p:sp>
        <p:nvSpPr>
          <p:cNvPr id="5" name="Subtitle 4"/>
          <p:cNvSpPr>
            <a:spLocks noGrp="1"/>
          </p:cNvSpPr>
          <p:nvPr>
            <p:ph type="subTitle" idx="1"/>
          </p:nvPr>
        </p:nvSpPr>
        <p:spPr>
          <a:xfrm>
            <a:off x="2209800" y="4249783"/>
            <a:ext cx="6477000" cy="1980937"/>
          </a:xfrm>
        </p:spPr>
        <p:txBody>
          <a:bodyPr>
            <a:noAutofit/>
          </a:bodyPr>
          <a:lstStyle/>
          <a:p>
            <a:r>
              <a:rPr lang="en-US" sz="2000" dirty="0"/>
              <a:t>Contact: 	Dr. Francesca A. López</a:t>
            </a:r>
          </a:p>
          <a:p>
            <a:r>
              <a:rPr lang="en-US" sz="2000" dirty="0"/>
              <a:t>		</a:t>
            </a:r>
            <a:r>
              <a:rPr lang="en-US" sz="2000" dirty="0">
                <a:hlinkClick r:id="rId2"/>
              </a:rPr>
              <a:t>falopez@email.arizona.edu</a:t>
            </a:r>
            <a:endParaRPr lang="en-US" sz="2000" dirty="0"/>
          </a:p>
          <a:p>
            <a:endParaRPr lang="en-US" sz="2000" dirty="0"/>
          </a:p>
          <a:p>
            <a:r>
              <a:rPr lang="en-US" sz="2000" dirty="0"/>
              <a:t>		Dr. Jill Koyama</a:t>
            </a:r>
          </a:p>
          <a:p>
            <a:r>
              <a:rPr lang="en-US" sz="2000" dirty="0"/>
              <a:t>		</a:t>
            </a:r>
            <a:r>
              <a:rPr lang="en-US" sz="2000" dirty="0">
                <a:hlinkClick r:id="rId3"/>
              </a:rPr>
              <a:t>Jkoyama@email.arizona.edu</a:t>
            </a:r>
            <a:endParaRPr lang="en-US" sz="2000" dirty="0"/>
          </a:p>
          <a:p>
            <a:r>
              <a:rPr lang="en-US" sz="2000" dirty="0"/>
              <a:t>		@</a:t>
            </a:r>
            <a:r>
              <a:rPr lang="en-US" sz="2000" dirty="0" err="1"/>
              <a:t>Koyamawonders</a:t>
            </a:r>
            <a:endParaRPr lang="en-US" sz="2000" dirty="0"/>
          </a:p>
          <a:p>
            <a:endParaRPr lang="en-US" sz="2000" dirty="0"/>
          </a:p>
        </p:txBody>
      </p:sp>
    </p:spTree>
    <p:extLst>
      <p:ext uri="{BB962C8B-B14F-4D97-AF65-F5344CB8AC3E}">
        <p14:creationId xmlns:p14="http://schemas.microsoft.com/office/powerpoint/2010/main" val="275253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definitions</a:t>
            </a:r>
          </a:p>
        </p:txBody>
      </p:sp>
      <p:sp>
        <p:nvSpPr>
          <p:cNvPr id="3" name="Content Placeholder 2"/>
          <p:cNvSpPr>
            <a:spLocks noGrp="1"/>
          </p:cNvSpPr>
          <p:nvPr>
            <p:ph idx="1"/>
          </p:nvPr>
        </p:nvSpPr>
        <p:spPr/>
        <p:txBody>
          <a:bodyPr>
            <a:normAutofit lnSpcReduction="10000"/>
          </a:bodyPr>
          <a:lstStyle/>
          <a:p>
            <a:r>
              <a:rPr lang="en-US" dirty="0"/>
              <a:t>Race is not biological. It is a social construct. There is no gene or cluster of genes common to all blacks or all whites.</a:t>
            </a:r>
          </a:p>
          <a:p>
            <a:r>
              <a:rPr lang="en-US" dirty="0"/>
              <a:t>Race is a divisive tool utilized repeatedly and systematically to maintain societal stratification and justify inequity</a:t>
            </a:r>
          </a:p>
          <a:p>
            <a:r>
              <a:rPr lang="en-US" dirty="0"/>
              <a:t>Race formation is the sociohistorical process by which racial categories are created, inhabited, transformed, and destroyed. Race is a matter of both social structure and cultural representation</a:t>
            </a:r>
          </a:p>
        </p:txBody>
      </p:sp>
    </p:spTree>
    <p:extLst>
      <p:ext uri="{BB962C8B-B14F-4D97-AF65-F5344CB8AC3E}">
        <p14:creationId xmlns:p14="http://schemas.microsoft.com/office/powerpoint/2010/main" val="276495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3"/>
          <a:srcRect l="21149" t="33810" r="42176" b="31429"/>
          <a:stretch/>
        </p:blipFill>
        <p:spPr bwMode="auto">
          <a:xfrm>
            <a:off x="244699" y="1313651"/>
            <a:ext cx="8628845" cy="557655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0345" t="16190" r="50203" b="65714"/>
          <a:stretch/>
        </p:blipFill>
        <p:spPr bwMode="auto">
          <a:xfrm>
            <a:off x="3697605" y="503238"/>
            <a:ext cx="1748790" cy="6038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8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racism</a:t>
            </a:r>
          </a:p>
        </p:txBody>
      </p:sp>
      <p:pic>
        <p:nvPicPr>
          <p:cNvPr id="7170" name="Picture 2" descr="http://upload.wikimedia.org/wikipedia/commons/thumb/a/af/Klan-in-gainesville.jpg/250px-Klan-in-gainesville.jpg"/>
          <p:cNvPicPr>
            <a:picLocks noGrp="1" noChangeAspect="1" noChangeArrowheads="1"/>
          </p:cNvPicPr>
          <p:nvPr>
            <p:ph sz="quarter" idx="1"/>
          </p:nvPr>
        </p:nvPicPr>
        <p:blipFill>
          <a:blip r:embed="rId2" cstate="print"/>
          <a:srcRect/>
          <a:stretch>
            <a:fillRect/>
          </a:stretch>
        </p:blipFill>
        <p:spPr bwMode="auto">
          <a:xfrm>
            <a:off x="1371600" y="1447800"/>
            <a:ext cx="6021696" cy="4841443"/>
          </a:xfrm>
          <a:prstGeom prst="rect">
            <a:avLst/>
          </a:prstGeom>
          <a:noFill/>
        </p:spPr>
      </p:pic>
    </p:spTree>
    <p:extLst>
      <p:ext uri="{BB962C8B-B14F-4D97-AF65-F5344CB8AC3E}">
        <p14:creationId xmlns:p14="http://schemas.microsoft.com/office/powerpoint/2010/main" val="87124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236" y="6090417"/>
            <a:ext cx="7970174" cy="587474"/>
          </a:xfrm>
        </p:spPr>
        <p:txBody>
          <a:bodyPr/>
          <a:lstStyle/>
          <a:p>
            <a:r>
              <a:rPr lang="en-US" dirty="0">
                <a:hlinkClick r:id="rId2"/>
              </a:rPr>
              <a:t>https://www.youtube.com/watch?v=DWynJkN5HbQ</a:t>
            </a:r>
            <a:endParaRPr lang="en-US" dirty="0"/>
          </a:p>
          <a:p>
            <a:pPr marL="0" indent="0">
              <a:buNone/>
            </a:pPr>
            <a:endParaRPr lang="en-US" dirty="0"/>
          </a:p>
        </p:txBody>
      </p:sp>
    </p:spTree>
    <p:extLst>
      <p:ext uri="{BB962C8B-B14F-4D97-AF65-F5344CB8AC3E}">
        <p14:creationId xmlns:p14="http://schemas.microsoft.com/office/powerpoint/2010/main" val="16709886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700</TotalTime>
  <Words>1420</Words>
  <Application>Microsoft Macintosh PowerPoint</Application>
  <PresentationFormat>On-screen Show (4:3)</PresentationFormat>
  <Paragraphs>195</Paragraphs>
  <Slides>50</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Calibri</vt:lpstr>
      <vt:lpstr>Goudy Old Style</vt:lpstr>
      <vt:lpstr>Impact</vt:lpstr>
      <vt:lpstr>ＭＳ Ｐゴシック</vt:lpstr>
      <vt:lpstr>Rockwell</vt:lpstr>
      <vt:lpstr>Times</vt:lpstr>
      <vt:lpstr>Arial</vt:lpstr>
      <vt:lpstr>Inkwell</vt:lpstr>
      <vt:lpstr>Chart</vt:lpstr>
      <vt:lpstr>The Mangle of Race and the Importance of Racially-Inclusive Pedagogy</vt:lpstr>
      <vt:lpstr>The World We Live In</vt:lpstr>
      <vt:lpstr>PowerPoint Presentation</vt:lpstr>
      <vt:lpstr>What is race?</vt:lpstr>
      <vt:lpstr>Some (awful) definitions</vt:lpstr>
      <vt:lpstr>Better definitions</vt:lpstr>
      <vt:lpstr>PowerPoint Presentation</vt:lpstr>
      <vt:lpstr>Forms of racism</vt:lpstr>
      <vt:lpstr>PowerPoint Presentation</vt:lpstr>
      <vt:lpstr>Racism reconsidered</vt:lpstr>
      <vt:lpstr>“Post-Racialism”</vt:lpstr>
      <vt:lpstr>POTUS</vt:lpstr>
      <vt:lpstr>Ways of Whiteness</vt:lpstr>
      <vt:lpstr>Microaggressions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microaggressions?</vt:lpstr>
      <vt:lpstr>Microaggressions</vt:lpstr>
      <vt:lpstr>Other ways we transmit microaggressions</vt:lpstr>
      <vt:lpstr>Aim to be a “calibrator”</vt:lpstr>
      <vt:lpstr>Questions and/or Comments?</vt:lpstr>
      <vt:lpstr>Part II: Additional Key Concepts</vt:lpstr>
      <vt:lpstr>Stereotype Threat</vt:lpstr>
      <vt:lpstr>What are stereotypes?</vt:lpstr>
      <vt:lpstr>What is “Stereotype Threat”?</vt:lpstr>
      <vt:lpstr>Stereotype Threat : No Explicit Bigotry Required</vt:lpstr>
      <vt:lpstr>PowerPoint Presentation</vt:lpstr>
      <vt:lpstr>PowerPoint Presentation</vt:lpstr>
      <vt:lpstr>Verbal Test Performance </vt:lpstr>
      <vt:lpstr>Additional Studies Finding Performance Effects</vt:lpstr>
      <vt:lpstr>WHY?!?</vt:lpstr>
      <vt:lpstr>General Conclusions from 300 Studies </vt:lpstr>
      <vt:lpstr>PowerPoint Presentation</vt:lpstr>
      <vt:lpstr> Reducing Threat  </vt:lpstr>
      <vt:lpstr>Strategies to Reducing Effects of Stereotype Threat</vt:lpstr>
      <vt:lpstr>Strategies to Reducing Effects of Stereotype Threat</vt:lpstr>
      <vt:lpstr>Deficit Models/pobrecito</vt:lpstr>
      <vt:lpstr>PowerPoint Presentation</vt:lpstr>
      <vt:lpstr>Black Lives Matter is joining the fight against deportations</vt:lpstr>
      <vt:lpstr>Start With Correct Framing</vt:lpstr>
      <vt:lpstr>Appropriating</vt:lpstr>
      <vt:lpstr>Language matters</vt:lpstr>
      <vt:lpstr>“Polite”/ “Common” racist language and messages</vt:lpstr>
      <vt:lpstr>Some Concluding Thoughts</vt:lpstr>
      <vt:lpstr>Thank You!   Questions/Comments?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is, Race ain’t:  Creating Racially-Inclusive Pedagogy</dc:title>
  <dc:creator>Office 2004 Test Drive User</dc:creator>
  <cp:lastModifiedBy>Heidi Legg Burross</cp:lastModifiedBy>
  <cp:revision>42</cp:revision>
  <dcterms:created xsi:type="dcterms:W3CDTF">2014-08-19T16:04:44Z</dcterms:created>
  <dcterms:modified xsi:type="dcterms:W3CDTF">2017-08-14T16:43:19Z</dcterms:modified>
</cp:coreProperties>
</file>