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Merriweather" panose="020B0604020202020204" charset="0"/>
      <p:regular r:id="rId12"/>
      <p:bold r:id="rId13"/>
      <p:italic r:id="rId14"/>
      <p:boldItalic r:id="rId15"/>
    </p:embeddedFont>
    <p:embeddedFont>
      <p:font typeface="Alfa Slab One"/>
      <p:regular r:id="rId16"/>
    </p:embeddedFont>
    <p:embeddedFont>
      <p:font typeface="Proxima Nova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y Bell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6-08T18:35:14.048" idx="1">
    <p:pos x="6000" y="0"/>
    <p:text>I think this is good--but if we need to add anything, feel free to do so!!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75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ssions.arizona.edu/OnlineApplication/ola/login.aspx?ReturnUrl=/onlineapplication/ol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www.coe.arizona.edu/field_experiences" TargetMode="External"/><Relationship Id="rId4" Type="http://schemas.openxmlformats.org/officeDocument/2006/relationships/hyperlink" Target="https://www.coe.arizona.edu/academics/departments/appl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arizona.edu/mino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lendly.com/alonsom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calendly.com/saraknepper" TargetMode="External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hyperlink" Target="http://www.calendly.com/letty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://www.calendly.com/cahill" TargetMode="External"/><Relationship Id="rId4" Type="http://schemas.openxmlformats.org/officeDocument/2006/relationships/image" Target="../media/image5.jpg"/><Relationship Id="rId9" Type="http://schemas.openxmlformats.org/officeDocument/2006/relationships/hyperlink" Target="http://www.calendly.com/abotell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arizona.edu/students/prospective/opportuniti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arizona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28650" y="3596200"/>
            <a:ext cx="8486700" cy="108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000000"/>
                </a:solidFill>
                <a:latin typeface="Merriweather" panose="020B0604020202020204" charset="0"/>
              </a:rPr>
              <a:t>General Information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000000"/>
                </a:solidFill>
                <a:latin typeface="Merriweather" panose="020B0604020202020204" charset="0"/>
              </a:rPr>
              <a:t>Presentation 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474" y="328850"/>
            <a:ext cx="5866974" cy="312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13411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Application Process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706810"/>
            <a:ext cx="8520600" cy="43555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apply to the University of Arizona, </a:t>
            </a:r>
            <a:r>
              <a:rPr lang="en" sz="1600" u="sng" dirty="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click here</a:t>
            </a:r>
            <a:r>
              <a:rPr lang="en" sz="1600" u="sng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apply to College of Education, </a:t>
            </a:r>
            <a:r>
              <a:rPr lang="en" sz="1600" u="sng" dirty="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click here</a:t>
            </a:r>
            <a:r>
              <a:rPr lang="en" sz="1600" dirty="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Application needed for </a:t>
            </a: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Elementary Education, Early Childhood Education,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Mild-Moderate Disabilities, or Deaf Studies 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Complete all general education requirements and specific courses for desired major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Meet with an academic advisor to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discuss details </a:t>
            </a:r>
            <a:b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and create a personalized plan of study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Must have completed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60 hours of experience</a:t>
            </a:r>
            <a:b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with population of interest (teacher prep only)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Must have two references </a:t>
            </a:r>
            <a:endParaRPr lang="en" dirty="0" smtClea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Must have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5"/>
              </a:rPr>
              <a:t>AZ IVP fingerprint clearance card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b="1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5099" y="3099341"/>
            <a:ext cx="2713824" cy="180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108187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Teacher Preparatory Majors 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699" y="852048"/>
            <a:ext cx="4339813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Early Childhood Education  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Teach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birth-3rd grade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Elementary Education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Teach in grades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K-8 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Endorsements</a:t>
            </a:r>
          </a:p>
          <a:p>
            <a:pPr marL="1428750" lvl="2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Bilingual </a:t>
            </a:r>
          </a:p>
          <a:p>
            <a:pPr marL="1428750" lvl="2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English as a Second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Language</a:t>
            </a:r>
          </a:p>
          <a:p>
            <a:pPr marL="1428750" lvl="2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Mild-Moderate Disabilities 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Teach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special needs in </a:t>
            </a: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grades K-12 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689" y="1070709"/>
            <a:ext cx="2924175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51512" y="3327845"/>
            <a:ext cx="41807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228600">
              <a:buClr>
                <a:srgbClr val="000000"/>
              </a:buClr>
              <a:buFont typeface="Merriweather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These programs are for </a:t>
            </a:r>
            <a:r>
              <a:rPr lang="en" sz="1600" b="1" dirty="0">
                <a:latin typeface="Merriweather"/>
                <a:ea typeface="Merriweather"/>
                <a:cs typeface="Merriweather"/>
                <a:sym typeface="Merriweather"/>
              </a:rPr>
              <a:t>ARIZONA </a:t>
            </a:r>
            <a:r>
              <a:rPr lang="en" sz="1600" b="1" dirty="0" smtClean="0">
                <a:latin typeface="Merriweather"/>
                <a:ea typeface="Merriweather"/>
                <a:cs typeface="Merriweather"/>
                <a:sym typeface="Merriweather"/>
              </a:rPr>
              <a:t>CERTIFICATION</a:t>
            </a:r>
            <a:endParaRPr lang="en" sz="16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>
              <a:buClr>
                <a:srgbClr val="000000"/>
              </a:buClr>
              <a:buFont typeface="Merriweather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Refer to previous slide for requirements for application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20000" y="11992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 smtClean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Additional Majors</a:t>
            </a:r>
            <a:endParaRPr lang="en" sz="3600" b="1" dirty="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20000" y="831771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Deaf Studies</a:t>
            </a:r>
          </a:p>
          <a:p>
            <a:pPr marL="914400" lvl="1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Choose an emphasis: Educational Interpreting, Teacher Preparation, Counseling, OR create your own</a:t>
            </a:r>
          </a:p>
          <a:p>
            <a:pPr marL="914400" lvl="1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Opportunities to work in and alongside interpreters, K-12 educational settings, and community organizations that aid the deaf and blind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endParaRPr lang="en" sz="1400" dirty="0" smtClea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Literacy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Learning, and Leadership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Community outreach and internship opportunities which introduce potential career paths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Promoting learning and literacy outside of a classroom </a:t>
            </a: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setting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Rehabilitation</a:t>
            </a: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Supervised coursework involving addictions, aging, mental health, and sexuality</a:t>
            </a:r>
          </a:p>
          <a:p>
            <a:pPr marL="914400" lvl="1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Participate in and volunteer with organizations that actively advocate for inclusion and access</a:t>
            </a:r>
            <a:b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20000" y="11992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 smtClean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Minors</a:t>
            </a:r>
            <a:endParaRPr lang="en" sz="3600" b="1" dirty="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20000" y="831771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Adolescents, Community and Education (ACE)</a:t>
            </a: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Designed </a:t>
            </a:r>
            <a:r>
              <a:rPr lang="en-US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introduce all majors from across the University to the benefits and challenges of working with children and adolescents in school and community settings</a:t>
            </a:r>
            <a:r>
              <a:rPr lang="en-US" sz="11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endParaRPr lang="en" sz="1100" dirty="0" smtClea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Educational Psychology</a:t>
            </a:r>
          </a:p>
          <a:p>
            <a:pPr marL="46355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-US" sz="11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Provides </a:t>
            </a:r>
            <a:r>
              <a:rPr lang="en-US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 foundation of knowledge and skills of the social, emotional and cognitive processes involved in learning. Educational Psychologists apply their findings to improve the learning process</a:t>
            </a:r>
            <a:r>
              <a:rPr lang="en-US" sz="11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  <a:p>
            <a:pPr marL="46355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endParaRPr lang="en" sz="11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Leadership Studies and Practice </a:t>
            </a: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-US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	Offers students an opportunity to develop a critical awareness of leadership theories and issues as well as develop essential leadership competencies and skills needed in any career field. </a:t>
            </a:r>
            <a:endParaRPr lang="en-US" sz="1100" dirty="0" smtClea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endParaRPr lang="en" sz="11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Special </a:t>
            </a: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Education &amp; Rehabilitation</a:t>
            </a: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-US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r>
              <a:rPr lang="en-US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Designed to introduce general knowledge in working with people of different abilities and backgrounds</a:t>
            </a:r>
            <a:r>
              <a:rPr lang="en-US" sz="11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endParaRPr lang="en" sz="11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For more information </a:t>
            </a: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click here</a:t>
            </a: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/>
            </a:r>
            <a:b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52369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5150" y="102100"/>
            <a:ext cx="8520600" cy="87642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Advisors!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2832" y="189759"/>
            <a:ext cx="2008199" cy="150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19" y="2681717"/>
            <a:ext cx="1430554" cy="1500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1350" y="952481"/>
            <a:ext cx="2008199" cy="149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044" y="2817575"/>
            <a:ext cx="1713128" cy="132821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6426819" y="1646722"/>
            <a:ext cx="2700176" cy="410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  <a:hlinkClick r:id="rId7"/>
              </a:rPr>
              <a:t>Sara </a:t>
            </a:r>
            <a:r>
              <a:rPr lang="en" dirty="0" smtClean="0">
                <a:latin typeface="Merriweather" panose="020B0604020202020204" charset="0"/>
                <a:hlinkClick r:id="rId7"/>
              </a:rPr>
              <a:t>Knepper</a:t>
            </a:r>
            <a:endParaRPr lang="en" dirty="0">
              <a:latin typeface="Merriweather" panose="020B0604020202020204" charset="0"/>
            </a:endParaRPr>
          </a:p>
          <a:p>
            <a:pPr lvl="0" algn="ctr"/>
            <a:r>
              <a:rPr lang="en-US" sz="1100" dirty="0"/>
              <a:t>Exploratory Pre-Education</a:t>
            </a:r>
            <a:br>
              <a:rPr lang="en-US" sz="1100" dirty="0"/>
            </a:br>
            <a:r>
              <a:rPr lang="en-US" sz="1100" dirty="0"/>
              <a:t>ITEP, &amp; special </a:t>
            </a:r>
            <a:r>
              <a:rPr lang="en-US" sz="1100" dirty="0" smtClean="0"/>
              <a:t>cases</a:t>
            </a:r>
          </a:p>
          <a:p>
            <a:pPr lvl="0" algn="ctr"/>
            <a:r>
              <a:rPr lang="en" sz="1100" dirty="0" smtClean="0">
                <a:latin typeface="Merriweather" panose="020B0604020202020204" charset="0"/>
              </a:rPr>
              <a:t> </a:t>
            </a:r>
            <a:endParaRPr lang="en" sz="1100" dirty="0">
              <a:latin typeface="Merriweather" panose="020B0604020202020204" charset="0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392008" y="4597725"/>
            <a:ext cx="2059200" cy="47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108532" y="1662509"/>
            <a:ext cx="2502146" cy="471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  <a:hlinkClick r:id="rId8"/>
              </a:rPr>
              <a:t>Alonso Minjarez</a:t>
            </a:r>
            <a:endParaRPr lang="en" dirty="0">
              <a:latin typeface="Merriweather" panose="020B0604020202020204" charset="0"/>
            </a:endParaRPr>
          </a:p>
          <a:p>
            <a:pPr lvl="0" algn="ctr"/>
            <a:r>
              <a:rPr lang="en-US" sz="1100" dirty="0"/>
              <a:t>All COE minors</a:t>
            </a:r>
            <a:br>
              <a:rPr lang="en-US" sz="1100" dirty="0"/>
            </a:br>
            <a:r>
              <a:rPr lang="en-US" sz="1100" dirty="0"/>
              <a:t>Deaf Studies &amp; Pre-Deaf Studies </a:t>
            </a:r>
            <a:br>
              <a:rPr lang="en-US" sz="1100" dirty="0"/>
            </a:br>
            <a:r>
              <a:rPr lang="en-US" sz="1100" dirty="0"/>
              <a:t>Rehabilitation</a:t>
            </a:r>
            <a:endParaRPr lang="en" sz="1100" dirty="0">
              <a:latin typeface="Merriweather" panose="020B0604020202020204" charset="0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-550889" y="4092219"/>
            <a:ext cx="4114800" cy="59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  <a:hlinkClick r:id="rId9"/>
              </a:rPr>
              <a:t>Angela Botello</a:t>
            </a:r>
            <a:endParaRPr lang="en" dirty="0">
              <a:latin typeface="Merriweather" panose="020B0604020202020204" charset="0"/>
            </a:endParaRPr>
          </a:p>
          <a:p>
            <a:pPr lvl="0" algn="ctr"/>
            <a:r>
              <a:rPr lang="en-US" sz="1100" dirty="0"/>
              <a:t>Elementary &amp; Pre-Elementary Alpha </a:t>
            </a:r>
            <a:r>
              <a:rPr lang="en-US" sz="1100" dirty="0" smtClean="0"/>
              <a:t>A-K,</a:t>
            </a:r>
            <a:r>
              <a:rPr lang="en-US" sz="1100" dirty="0"/>
              <a:t> </a:t>
            </a:r>
            <a:br>
              <a:rPr lang="en-US" sz="1100" dirty="0"/>
            </a:br>
            <a:r>
              <a:rPr lang="en-US" sz="1100" dirty="0"/>
              <a:t>Mild-Moderate Disabilities </a:t>
            </a:r>
            <a:endParaRPr lang="en-US" sz="1100" dirty="0"/>
          </a:p>
          <a:p>
            <a:pPr lvl="0" algn="ctr"/>
            <a:r>
              <a:rPr lang="en-US" sz="1100" dirty="0" smtClean="0"/>
              <a:t>&amp; </a:t>
            </a:r>
            <a:r>
              <a:rPr lang="en-US" sz="1100" dirty="0"/>
              <a:t>Pre-Mild-Moderate Disabilities</a:t>
            </a:r>
            <a:br>
              <a:rPr lang="en-US" sz="1100" dirty="0"/>
            </a:br>
            <a:r>
              <a:rPr lang="en-US" sz="1100" dirty="0"/>
              <a:t>UA Online students</a:t>
            </a:r>
            <a:endParaRPr sz="1100" dirty="0">
              <a:latin typeface="Merriweather" panose="020B0604020202020204" charset="0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2670313" y="2399275"/>
            <a:ext cx="3756506" cy="59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  <a:hlinkClick r:id="rId10"/>
              </a:rPr>
              <a:t>Shaun Cahill</a:t>
            </a:r>
            <a:endParaRPr lang="en" dirty="0">
              <a:latin typeface="Merriweather" panose="020B0604020202020204" charset="0"/>
            </a:endParaRPr>
          </a:p>
          <a:p>
            <a:pPr lvl="0" algn="ctr"/>
            <a:r>
              <a:rPr lang="en-US" sz="1100" dirty="0"/>
              <a:t>Elementary &amp; Pre-Elementary Alpha </a:t>
            </a:r>
            <a:r>
              <a:rPr lang="en-US" sz="1100" dirty="0" smtClean="0"/>
              <a:t>L-Z,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Early Childhood &amp; </a:t>
            </a:r>
            <a:r>
              <a:rPr lang="en-US" sz="1100" dirty="0" smtClean="0"/>
              <a:t>Pre-Early Childhood</a:t>
            </a:r>
            <a:r>
              <a:rPr lang="en" sz="1100" dirty="0" smtClean="0">
                <a:latin typeface="Merriweather" panose="020B0604020202020204" charset="0"/>
              </a:rPr>
              <a:t> </a:t>
            </a:r>
            <a:endParaRPr lang="en" sz="1100" dirty="0">
              <a:latin typeface="Merriweather" panose="020B0604020202020204" charset="0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6922950" y="4092219"/>
            <a:ext cx="1912800" cy="5397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latin typeface="Merriweather" panose="020B0604020202020204" charset="0"/>
                <a:hlinkClick r:id="rId11"/>
              </a:rPr>
              <a:t>Letty Molina-Gutierrez</a:t>
            </a:r>
            <a:endParaRPr lang="en" dirty="0">
              <a:latin typeface="Merriweather" panose="020B0604020202020204" charset="0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Literacy, Learning, and Leadership majors </a:t>
            </a:r>
            <a:endParaRPr lang="en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4" name="Shape 94"/>
          <p:cNvSpPr txBox="1"/>
          <p:nvPr/>
        </p:nvSpPr>
        <p:spPr>
          <a:xfrm>
            <a:off x="3029060" y="3518107"/>
            <a:ext cx="3092777" cy="692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Advising </a:t>
            </a:r>
            <a:r>
              <a:rPr lang="en" dirty="0" smtClean="0">
                <a:latin typeface="Merriweather" panose="020B0604020202020204" charset="0"/>
              </a:rPr>
              <a:t>is sorted depending </a:t>
            </a:r>
            <a:r>
              <a:rPr lang="en" dirty="0">
                <a:latin typeface="Merriweather" panose="020B0604020202020204" charset="0"/>
              </a:rPr>
              <a:t>on the student's </a:t>
            </a:r>
            <a:r>
              <a:rPr lang="en" dirty="0" smtClean="0">
                <a:latin typeface="Merriweather" panose="020B0604020202020204" charset="0"/>
              </a:rPr>
              <a:t>program of study. </a:t>
            </a:r>
            <a:r>
              <a:rPr lang="en" dirty="0">
                <a:latin typeface="Merriweather" panose="020B0604020202020204" charset="0"/>
              </a:rPr>
              <a:t>To schedule an appointment with your advisor, use the calendly scheduling system by following the link </a:t>
            </a:r>
            <a:r>
              <a:rPr lang="en" dirty="0" smtClean="0">
                <a:latin typeface="Merriweather" panose="020B0604020202020204" charset="0"/>
              </a:rPr>
              <a:t>within your advisor’s name.</a:t>
            </a:r>
            <a:endParaRPr lang="en" dirty="0">
              <a:latin typeface="Merriweather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4" y="359781"/>
            <a:ext cx="1812520" cy="1329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18501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Getting Involved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There are several ways to get involved with the College of education. Some opportunities for students include: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Verano en México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Future Teacher’s Club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C.O.E. Leaders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COE Ambassadors 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Deaf-Hearing Student Alliance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Study Abroad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learn more, </a:t>
            </a:r>
            <a:r>
              <a:rPr lang="en" sz="1400" u="sng" dirty="0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Click Here!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8750" y="1540550"/>
            <a:ext cx="2440948" cy="16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9725" y="3290850"/>
            <a:ext cx="2542650" cy="1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166729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Ways to Succeed in College of Education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68965" y="742416"/>
            <a:ext cx="878619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Meet with your advisor </a:t>
            </a:r>
            <a:r>
              <a:rPr lang="en" sz="1400" b="1" u="sng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at least</a:t>
            </a:r>
            <a:r>
              <a:rPr lang="en" sz="1400" b="1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two times </a:t>
            </a: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per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semester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Get to know your professors by going to office hours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Ask questions while establishing a more personal relationship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Make friends with College of Education students </a:t>
            </a: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who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are </a:t>
            </a: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further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along in </a:t>
            </a: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their education and program </a:t>
            </a:r>
          </a:p>
          <a:p>
            <a:pPr marL="857250" lvl="1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Learn what they did correctly or what they wish they would’ve done earlier in their academic career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Check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your UA email regularly 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Check your D2L regularly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Use campus and College of Education resources to your advantage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15679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Contact Information 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68188" y="729490"/>
            <a:ext cx="6009587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-US" sz="1600" u="sng" dirty="0" smtClean="0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COE Website</a:t>
            </a:r>
            <a:endParaRPr lang="en" sz="1600" u="sng" dirty="0">
              <a:solidFill>
                <a:schemeClr val="hlink"/>
              </a:solidFill>
              <a:latin typeface="Merriweather"/>
              <a:ea typeface="Merriweather"/>
              <a:cs typeface="Merriweather"/>
              <a:sym typeface="Merriweather"/>
              <a:hlinkClick r:id="rId3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 Services Office phone number: 520-621-7865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Dean’s Office phone number: 520-621-1462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Address for College of Education: 1430 E. 2nd Street Tucson, AZ 85721 P.O. Box 210069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 Services Office Room 247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3722" y="2437690"/>
            <a:ext cx="2908578" cy="1904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447</Words>
  <Application>Microsoft Office PowerPoint</Application>
  <PresentationFormat>On-screen Show (16:9)</PresentationFormat>
  <Paragraphs>90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Merriweather</vt:lpstr>
      <vt:lpstr>Arial</vt:lpstr>
      <vt:lpstr>Alfa Slab One</vt:lpstr>
      <vt:lpstr>Proxima Nova</vt:lpstr>
      <vt:lpstr>gameday</vt:lpstr>
      <vt:lpstr>PowerPoint Presentation</vt:lpstr>
      <vt:lpstr>Application Process</vt:lpstr>
      <vt:lpstr>Teacher Preparatory Majors </vt:lpstr>
      <vt:lpstr>Additional Majors</vt:lpstr>
      <vt:lpstr>Minors</vt:lpstr>
      <vt:lpstr>Meet the Advisors!</vt:lpstr>
      <vt:lpstr>Getting Involved</vt:lpstr>
      <vt:lpstr>Ways to Succeed in College of Education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Robles Banuelos, Cristal - (croblesbanuelos)</dc:creator>
  <cp:lastModifiedBy>Botello, Angela Alvarado - (abotello)</cp:lastModifiedBy>
  <cp:revision>12</cp:revision>
  <dcterms:modified xsi:type="dcterms:W3CDTF">2018-05-14T16:32:47Z</dcterms:modified>
</cp:coreProperties>
</file>