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92" r:id="rId2"/>
    <p:sldId id="314" r:id="rId3"/>
    <p:sldId id="316" r:id="rId4"/>
    <p:sldId id="257" r:id="rId5"/>
    <p:sldId id="321" r:id="rId6"/>
    <p:sldId id="258" r:id="rId7"/>
    <p:sldId id="259" r:id="rId8"/>
    <p:sldId id="323" r:id="rId9"/>
    <p:sldId id="260" r:id="rId10"/>
    <p:sldId id="261" r:id="rId11"/>
    <p:sldId id="262" r:id="rId12"/>
    <p:sldId id="263" r:id="rId13"/>
    <p:sldId id="325" r:id="rId14"/>
    <p:sldId id="266" r:id="rId15"/>
    <p:sldId id="294" r:id="rId16"/>
    <p:sldId id="303" r:id="rId17"/>
    <p:sldId id="298" r:id="rId18"/>
    <p:sldId id="302" r:id="rId19"/>
    <p:sldId id="300" r:id="rId20"/>
    <p:sldId id="296" r:id="rId21"/>
    <p:sldId id="295" r:id="rId22"/>
    <p:sldId id="271" r:id="rId23"/>
    <p:sldId id="306" r:id="rId24"/>
    <p:sldId id="305" r:id="rId25"/>
    <p:sldId id="319" r:id="rId26"/>
    <p:sldId id="311" r:id="rId27"/>
    <p:sldId id="309" r:id="rId28"/>
    <p:sldId id="307" r:id="rId29"/>
    <p:sldId id="312" r:id="rId30"/>
    <p:sldId id="308" r:id="rId31"/>
    <p:sldId id="313" r:id="rId32"/>
    <p:sldId id="275" r:id="rId33"/>
    <p:sldId id="276" r:id="rId34"/>
    <p:sldId id="281" r:id="rId35"/>
    <p:sldId id="282" r:id="rId36"/>
    <p:sldId id="283" r:id="rId37"/>
    <p:sldId id="301" r:id="rId38"/>
    <p:sldId id="273" r:id="rId39"/>
    <p:sldId id="274" r:id="rId40"/>
    <p:sldId id="288" r:id="rId41"/>
    <p:sldId id="286" r:id="rId42"/>
    <p:sldId id="324" r:id="rId43"/>
    <p:sldId id="287" r:id="rId44"/>
  </p:sldIdLst>
  <p:sldSz cx="9144000" cy="6858000" type="screen4x3"/>
  <p:notesSz cx="7045325" cy="9345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35" autoAdjust="0"/>
    <p:restoredTop sz="77704" autoAdjust="0"/>
  </p:normalViewPr>
  <p:slideViewPr>
    <p:cSldViewPr>
      <p:cViewPr>
        <p:scale>
          <a:sx n="90" d="100"/>
          <a:sy n="90" d="100"/>
        </p:scale>
        <p:origin x="112" y="-608"/>
      </p:cViewPr>
      <p:guideLst>
        <p:guide orient="horz" pos="2160"/>
        <p:guide pos="2880"/>
      </p:guideLst>
    </p:cSldViewPr>
  </p:slideViewPr>
  <p:outlineViewPr>
    <p:cViewPr>
      <p:scale>
        <a:sx n="33" d="100"/>
        <a:sy n="33" d="100"/>
      </p:scale>
      <p:origin x="48" y="24336"/>
    </p:cViewPr>
  </p:outlineViewPr>
  <p:notesTextViewPr>
    <p:cViewPr>
      <p:scale>
        <a:sx n="1" d="1"/>
        <a:sy n="1" d="1"/>
      </p:scale>
      <p:origin x="0" y="0"/>
    </p:cViewPr>
  </p:notesTextViewPr>
  <p:sorterViewPr>
    <p:cViewPr>
      <p:scale>
        <a:sx n="66" d="100"/>
        <a:sy n="66" d="100"/>
      </p:scale>
      <p:origin x="0" y="1624"/>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2974" cy="467281"/>
          </a:xfrm>
          <a:prstGeom prst="rect">
            <a:avLst/>
          </a:prstGeom>
        </p:spPr>
        <p:txBody>
          <a:bodyPr vert="horz" lIns="93662" tIns="46831" rIns="93662" bIns="46831" rtlCol="0"/>
          <a:lstStyle>
            <a:lvl1pPr algn="l">
              <a:defRPr sz="1200"/>
            </a:lvl1pPr>
          </a:lstStyle>
          <a:p>
            <a:endParaRPr lang="en-US"/>
          </a:p>
        </p:txBody>
      </p:sp>
      <p:sp>
        <p:nvSpPr>
          <p:cNvPr id="3" name="Date Placeholder 2"/>
          <p:cNvSpPr>
            <a:spLocks noGrp="1"/>
          </p:cNvSpPr>
          <p:nvPr>
            <p:ph type="dt" idx="1"/>
          </p:nvPr>
        </p:nvSpPr>
        <p:spPr>
          <a:xfrm>
            <a:off x="3990721" y="0"/>
            <a:ext cx="3052974" cy="467281"/>
          </a:xfrm>
          <a:prstGeom prst="rect">
            <a:avLst/>
          </a:prstGeom>
        </p:spPr>
        <p:txBody>
          <a:bodyPr vert="horz" lIns="93662" tIns="46831" rIns="93662" bIns="46831" rtlCol="0"/>
          <a:lstStyle>
            <a:lvl1pPr algn="r">
              <a:defRPr sz="1200"/>
            </a:lvl1pPr>
          </a:lstStyle>
          <a:p>
            <a:fld id="{F301C13C-962E-4BC2-8534-D9CAD1FDB41D}" type="datetimeFigureOut">
              <a:rPr lang="en-US" smtClean="0"/>
              <a:pPr/>
              <a:t>8/14/17</a:t>
            </a:fld>
            <a:endParaRPr lang="en-US"/>
          </a:p>
        </p:txBody>
      </p:sp>
      <p:sp>
        <p:nvSpPr>
          <p:cNvPr id="4" name="Slide Image Placeholder 3"/>
          <p:cNvSpPr>
            <a:spLocks noGrp="1" noRot="1" noChangeAspect="1"/>
          </p:cNvSpPr>
          <p:nvPr>
            <p:ph type="sldImg" idx="2"/>
          </p:nvPr>
        </p:nvSpPr>
        <p:spPr>
          <a:xfrm>
            <a:off x="1187450" y="701675"/>
            <a:ext cx="4670425" cy="3503613"/>
          </a:xfrm>
          <a:prstGeom prst="rect">
            <a:avLst/>
          </a:prstGeom>
          <a:noFill/>
          <a:ln w="12700">
            <a:solidFill>
              <a:prstClr val="black"/>
            </a:solidFill>
          </a:ln>
        </p:spPr>
        <p:txBody>
          <a:bodyPr vert="horz" lIns="93662" tIns="46831" rIns="93662" bIns="46831" rtlCol="0" anchor="ctr"/>
          <a:lstStyle/>
          <a:p>
            <a:endParaRPr lang="en-US"/>
          </a:p>
        </p:txBody>
      </p:sp>
      <p:sp>
        <p:nvSpPr>
          <p:cNvPr id="5" name="Notes Placeholder 4"/>
          <p:cNvSpPr>
            <a:spLocks noGrp="1"/>
          </p:cNvSpPr>
          <p:nvPr>
            <p:ph type="body" sz="quarter" idx="3"/>
          </p:nvPr>
        </p:nvSpPr>
        <p:spPr>
          <a:xfrm>
            <a:off x="704533" y="4439166"/>
            <a:ext cx="5636260" cy="4205526"/>
          </a:xfrm>
          <a:prstGeom prst="rect">
            <a:avLst/>
          </a:prstGeom>
        </p:spPr>
        <p:txBody>
          <a:bodyPr vert="horz" lIns="93662" tIns="46831" rIns="93662" bIns="468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76710"/>
            <a:ext cx="3052974" cy="467281"/>
          </a:xfrm>
          <a:prstGeom prst="rect">
            <a:avLst/>
          </a:prstGeom>
        </p:spPr>
        <p:txBody>
          <a:bodyPr vert="horz" lIns="93662" tIns="46831" rIns="93662" bIns="46831" rtlCol="0" anchor="b"/>
          <a:lstStyle>
            <a:lvl1pPr algn="l">
              <a:defRPr sz="1200"/>
            </a:lvl1pPr>
          </a:lstStyle>
          <a:p>
            <a:endParaRPr lang="en-US"/>
          </a:p>
        </p:txBody>
      </p:sp>
      <p:sp>
        <p:nvSpPr>
          <p:cNvPr id="7" name="Slide Number Placeholder 6"/>
          <p:cNvSpPr>
            <a:spLocks noGrp="1"/>
          </p:cNvSpPr>
          <p:nvPr>
            <p:ph type="sldNum" sz="quarter" idx="5"/>
          </p:nvPr>
        </p:nvSpPr>
        <p:spPr>
          <a:xfrm>
            <a:off x="3990721" y="8876710"/>
            <a:ext cx="3052974" cy="467281"/>
          </a:xfrm>
          <a:prstGeom prst="rect">
            <a:avLst/>
          </a:prstGeom>
        </p:spPr>
        <p:txBody>
          <a:bodyPr vert="horz" lIns="93662" tIns="46831" rIns="93662" bIns="46831" rtlCol="0" anchor="b"/>
          <a:lstStyle>
            <a:lvl1pPr algn="r">
              <a:defRPr sz="1200"/>
            </a:lvl1pPr>
          </a:lstStyle>
          <a:p>
            <a:fld id="{005E4F66-66C1-4A5D-8166-061ED104337E}" type="slidenum">
              <a:rPr lang="en-US" smtClean="0"/>
              <a:pPr/>
              <a:t>‹#›</a:t>
            </a:fld>
            <a:endParaRPr lang="en-US"/>
          </a:p>
        </p:txBody>
      </p:sp>
    </p:spTree>
    <p:extLst>
      <p:ext uri="{BB962C8B-B14F-4D97-AF65-F5344CB8AC3E}">
        <p14:creationId xmlns:p14="http://schemas.microsoft.com/office/powerpoint/2010/main" val="36088733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 Id="rId3" Type="http://schemas.openxmlformats.org/officeDocument/2006/relationships/image" Target="../media/image1.png"/></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10"/>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0" algn="l"/>
                <a:tab pos="476441" algn="l"/>
                <a:tab pos="952881" algn="l"/>
                <a:tab pos="1432574" algn="l"/>
                <a:tab pos="1909014" algn="l"/>
                <a:tab pos="2387080" algn="l"/>
                <a:tab pos="2865146" algn="l"/>
                <a:tab pos="3343213" algn="l"/>
                <a:tab pos="3819654" algn="l"/>
                <a:tab pos="4299346" algn="l"/>
                <a:tab pos="4775786" algn="l"/>
                <a:tab pos="5252226" algn="l"/>
                <a:tab pos="5731919" algn="l"/>
                <a:tab pos="6208359" algn="l"/>
                <a:tab pos="6686426" algn="l"/>
                <a:tab pos="7164492" algn="l"/>
                <a:tab pos="7642558" algn="l"/>
                <a:tab pos="8118999" algn="l"/>
                <a:tab pos="8598691" algn="l"/>
                <a:tab pos="9075132" algn="l"/>
                <a:tab pos="9551572" algn="l"/>
              </a:tabLst>
              <a:defRPr>
                <a:solidFill>
                  <a:schemeClr val="bg1"/>
                </a:solidFill>
                <a:latin typeface="Arial" charset="0"/>
                <a:ea typeface="SimSun" charset="-122"/>
              </a:defRPr>
            </a:lvl1pPr>
            <a:lvl2pPr>
              <a:tabLst>
                <a:tab pos="0" algn="l"/>
                <a:tab pos="476441" algn="l"/>
                <a:tab pos="952881" algn="l"/>
                <a:tab pos="1432574" algn="l"/>
                <a:tab pos="1909014" algn="l"/>
                <a:tab pos="2387080" algn="l"/>
                <a:tab pos="2865146" algn="l"/>
                <a:tab pos="3343213" algn="l"/>
                <a:tab pos="3819654" algn="l"/>
                <a:tab pos="4299346" algn="l"/>
                <a:tab pos="4775786" algn="l"/>
                <a:tab pos="5252226" algn="l"/>
                <a:tab pos="5731919" algn="l"/>
                <a:tab pos="6208359" algn="l"/>
                <a:tab pos="6686426" algn="l"/>
                <a:tab pos="7164492" algn="l"/>
                <a:tab pos="7642558" algn="l"/>
                <a:tab pos="8118999" algn="l"/>
                <a:tab pos="8598691" algn="l"/>
                <a:tab pos="9075132" algn="l"/>
                <a:tab pos="9551572" algn="l"/>
              </a:tabLst>
              <a:defRPr>
                <a:solidFill>
                  <a:schemeClr val="bg1"/>
                </a:solidFill>
                <a:latin typeface="Arial" charset="0"/>
                <a:ea typeface="SimSun" charset="-122"/>
              </a:defRPr>
            </a:lvl2pPr>
            <a:lvl3pPr>
              <a:tabLst>
                <a:tab pos="0" algn="l"/>
                <a:tab pos="476441" algn="l"/>
                <a:tab pos="952881" algn="l"/>
                <a:tab pos="1432574" algn="l"/>
                <a:tab pos="1909014" algn="l"/>
                <a:tab pos="2387080" algn="l"/>
                <a:tab pos="2865146" algn="l"/>
                <a:tab pos="3343213" algn="l"/>
                <a:tab pos="3819654" algn="l"/>
                <a:tab pos="4299346" algn="l"/>
                <a:tab pos="4775786" algn="l"/>
                <a:tab pos="5252226" algn="l"/>
                <a:tab pos="5731919" algn="l"/>
                <a:tab pos="6208359" algn="l"/>
                <a:tab pos="6686426" algn="l"/>
                <a:tab pos="7164492" algn="l"/>
                <a:tab pos="7642558" algn="l"/>
                <a:tab pos="8118999" algn="l"/>
                <a:tab pos="8598691" algn="l"/>
                <a:tab pos="9075132" algn="l"/>
                <a:tab pos="9551572" algn="l"/>
              </a:tabLst>
              <a:defRPr>
                <a:solidFill>
                  <a:schemeClr val="bg1"/>
                </a:solidFill>
                <a:latin typeface="Arial" charset="0"/>
                <a:ea typeface="SimSun" charset="-122"/>
              </a:defRPr>
            </a:lvl3pPr>
            <a:lvl4pPr>
              <a:tabLst>
                <a:tab pos="0" algn="l"/>
                <a:tab pos="476441" algn="l"/>
                <a:tab pos="952881" algn="l"/>
                <a:tab pos="1432574" algn="l"/>
                <a:tab pos="1909014" algn="l"/>
                <a:tab pos="2387080" algn="l"/>
                <a:tab pos="2865146" algn="l"/>
                <a:tab pos="3343213" algn="l"/>
                <a:tab pos="3819654" algn="l"/>
                <a:tab pos="4299346" algn="l"/>
                <a:tab pos="4775786" algn="l"/>
                <a:tab pos="5252226" algn="l"/>
                <a:tab pos="5731919" algn="l"/>
                <a:tab pos="6208359" algn="l"/>
                <a:tab pos="6686426" algn="l"/>
                <a:tab pos="7164492" algn="l"/>
                <a:tab pos="7642558" algn="l"/>
                <a:tab pos="8118999" algn="l"/>
                <a:tab pos="8598691" algn="l"/>
                <a:tab pos="9075132" algn="l"/>
                <a:tab pos="9551572" algn="l"/>
              </a:tabLst>
              <a:defRPr>
                <a:solidFill>
                  <a:schemeClr val="bg1"/>
                </a:solidFill>
                <a:latin typeface="Arial" charset="0"/>
                <a:ea typeface="SimSun" charset="-122"/>
              </a:defRPr>
            </a:lvl4pPr>
            <a:lvl5pPr>
              <a:tabLst>
                <a:tab pos="0" algn="l"/>
                <a:tab pos="476441" algn="l"/>
                <a:tab pos="952881" algn="l"/>
                <a:tab pos="1432574" algn="l"/>
                <a:tab pos="1909014" algn="l"/>
                <a:tab pos="2387080" algn="l"/>
                <a:tab pos="2865146" algn="l"/>
                <a:tab pos="3343213" algn="l"/>
                <a:tab pos="3819654" algn="l"/>
                <a:tab pos="4299346" algn="l"/>
                <a:tab pos="4775786" algn="l"/>
                <a:tab pos="5252226" algn="l"/>
                <a:tab pos="5731919" algn="l"/>
                <a:tab pos="6208359" algn="l"/>
                <a:tab pos="6686426" algn="l"/>
                <a:tab pos="7164492" algn="l"/>
                <a:tab pos="7642558" algn="l"/>
                <a:tab pos="8118999" algn="l"/>
                <a:tab pos="8598691" algn="l"/>
                <a:tab pos="9075132" algn="l"/>
                <a:tab pos="9551572" algn="l"/>
              </a:tabLst>
              <a:defRPr>
                <a:solidFill>
                  <a:schemeClr val="bg1"/>
                </a:solidFill>
                <a:latin typeface="Arial" charset="0"/>
                <a:ea typeface="SimSun" charset="-122"/>
              </a:defRPr>
            </a:lvl5pPr>
            <a:lvl6pPr marL="2575705" indent="-234155" defTabSz="468310" eaLnBrk="0" fontAlgn="base" hangingPunct="0">
              <a:spcBef>
                <a:spcPct val="0"/>
              </a:spcBef>
              <a:spcAft>
                <a:spcPct val="0"/>
              </a:spcAft>
              <a:tabLst>
                <a:tab pos="0" algn="l"/>
                <a:tab pos="476441" algn="l"/>
                <a:tab pos="952881" algn="l"/>
                <a:tab pos="1432574" algn="l"/>
                <a:tab pos="1909014" algn="l"/>
                <a:tab pos="2387080" algn="l"/>
                <a:tab pos="2865146" algn="l"/>
                <a:tab pos="3343213" algn="l"/>
                <a:tab pos="3819654" algn="l"/>
                <a:tab pos="4299346" algn="l"/>
                <a:tab pos="4775786" algn="l"/>
                <a:tab pos="5252226" algn="l"/>
                <a:tab pos="5731919" algn="l"/>
                <a:tab pos="6208359" algn="l"/>
                <a:tab pos="6686426" algn="l"/>
                <a:tab pos="7164492" algn="l"/>
                <a:tab pos="7642558" algn="l"/>
                <a:tab pos="8118999" algn="l"/>
                <a:tab pos="8598691" algn="l"/>
                <a:tab pos="9075132" algn="l"/>
                <a:tab pos="9551572" algn="l"/>
              </a:tabLst>
              <a:defRPr>
                <a:solidFill>
                  <a:schemeClr val="bg1"/>
                </a:solidFill>
                <a:latin typeface="Arial" charset="0"/>
                <a:ea typeface="SimSun" charset="-122"/>
              </a:defRPr>
            </a:lvl6pPr>
            <a:lvl7pPr marL="3044015" indent="-234155" defTabSz="468310" eaLnBrk="0" fontAlgn="base" hangingPunct="0">
              <a:spcBef>
                <a:spcPct val="0"/>
              </a:spcBef>
              <a:spcAft>
                <a:spcPct val="0"/>
              </a:spcAft>
              <a:tabLst>
                <a:tab pos="0" algn="l"/>
                <a:tab pos="476441" algn="l"/>
                <a:tab pos="952881" algn="l"/>
                <a:tab pos="1432574" algn="l"/>
                <a:tab pos="1909014" algn="l"/>
                <a:tab pos="2387080" algn="l"/>
                <a:tab pos="2865146" algn="l"/>
                <a:tab pos="3343213" algn="l"/>
                <a:tab pos="3819654" algn="l"/>
                <a:tab pos="4299346" algn="l"/>
                <a:tab pos="4775786" algn="l"/>
                <a:tab pos="5252226" algn="l"/>
                <a:tab pos="5731919" algn="l"/>
                <a:tab pos="6208359" algn="l"/>
                <a:tab pos="6686426" algn="l"/>
                <a:tab pos="7164492" algn="l"/>
                <a:tab pos="7642558" algn="l"/>
                <a:tab pos="8118999" algn="l"/>
                <a:tab pos="8598691" algn="l"/>
                <a:tab pos="9075132" algn="l"/>
                <a:tab pos="9551572" algn="l"/>
              </a:tabLst>
              <a:defRPr>
                <a:solidFill>
                  <a:schemeClr val="bg1"/>
                </a:solidFill>
                <a:latin typeface="Arial" charset="0"/>
                <a:ea typeface="SimSun" charset="-122"/>
              </a:defRPr>
            </a:lvl7pPr>
            <a:lvl8pPr marL="3512325" indent="-234155" defTabSz="468310" eaLnBrk="0" fontAlgn="base" hangingPunct="0">
              <a:spcBef>
                <a:spcPct val="0"/>
              </a:spcBef>
              <a:spcAft>
                <a:spcPct val="0"/>
              </a:spcAft>
              <a:tabLst>
                <a:tab pos="0" algn="l"/>
                <a:tab pos="476441" algn="l"/>
                <a:tab pos="952881" algn="l"/>
                <a:tab pos="1432574" algn="l"/>
                <a:tab pos="1909014" algn="l"/>
                <a:tab pos="2387080" algn="l"/>
                <a:tab pos="2865146" algn="l"/>
                <a:tab pos="3343213" algn="l"/>
                <a:tab pos="3819654" algn="l"/>
                <a:tab pos="4299346" algn="l"/>
                <a:tab pos="4775786" algn="l"/>
                <a:tab pos="5252226" algn="l"/>
                <a:tab pos="5731919" algn="l"/>
                <a:tab pos="6208359" algn="l"/>
                <a:tab pos="6686426" algn="l"/>
                <a:tab pos="7164492" algn="l"/>
                <a:tab pos="7642558" algn="l"/>
                <a:tab pos="8118999" algn="l"/>
                <a:tab pos="8598691" algn="l"/>
                <a:tab pos="9075132" algn="l"/>
                <a:tab pos="9551572" algn="l"/>
              </a:tabLst>
              <a:defRPr>
                <a:solidFill>
                  <a:schemeClr val="bg1"/>
                </a:solidFill>
                <a:latin typeface="Arial" charset="0"/>
                <a:ea typeface="SimSun" charset="-122"/>
              </a:defRPr>
            </a:lvl8pPr>
            <a:lvl9pPr marL="3980635" indent="-234155" defTabSz="468310" eaLnBrk="0" fontAlgn="base" hangingPunct="0">
              <a:spcBef>
                <a:spcPct val="0"/>
              </a:spcBef>
              <a:spcAft>
                <a:spcPct val="0"/>
              </a:spcAft>
              <a:tabLst>
                <a:tab pos="0" algn="l"/>
                <a:tab pos="476441" algn="l"/>
                <a:tab pos="952881" algn="l"/>
                <a:tab pos="1432574" algn="l"/>
                <a:tab pos="1909014" algn="l"/>
                <a:tab pos="2387080" algn="l"/>
                <a:tab pos="2865146" algn="l"/>
                <a:tab pos="3343213" algn="l"/>
                <a:tab pos="3819654" algn="l"/>
                <a:tab pos="4299346" algn="l"/>
                <a:tab pos="4775786" algn="l"/>
                <a:tab pos="5252226" algn="l"/>
                <a:tab pos="5731919" algn="l"/>
                <a:tab pos="6208359" algn="l"/>
                <a:tab pos="6686426" algn="l"/>
                <a:tab pos="7164492" algn="l"/>
                <a:tab pos="7642558" algn="l"/>
                <a:tab pos="8118999" algn="l"/>
                <a:tab pos="8598691" algn="l"/>
                <a:tab pos="9075132" algn="l"/>
                <a:tab pos="9551572" algn="l"/>
              </a:tabLst>
              <a:defRPr>
                <a:solidFill>
                  <a:schemeClr val="bg1"/>
                </a:solidFill>
                <a:latin typeface="Arial" charset="0"/>
                <a:ea typeface="SimSun" charset="-122"/>
              </a:defRPr>
            </a:lvl9pPr>
          </a:lstStyle>
          <a:p>
            <a:fld id="{4B3A4605-18BA-4955-BEF8-5FF3C0CDC983}" type="slidenum">
              <a:rPr lang="en-US" altLang="en-US" smtClean="0">
                <a:solidFill>
                  <a:srgbClr val="000000"/>
                </a:solidFill>
                <a:ea typeface="Arial Unicode MS" pitchFamily="34" charset="-128"/>
              </a:rPr>
              <a:pPr/>
              <a:t>1</a:t>
            </a:fld>
            <a:endParaRPr lang="en-US" altLang="en-US" smtClean="0">
              <a:solidFill>
                <a:srgbClr val="000000"/>
              </a:solidFill>
              <a:ea typeface="Arial Unicode MS" pitchFamily="34" charset="-128"/>
            </a:endParaRPr>
          </a:p>
        </p:txBody>
      </p:sp>
      <p:sp>
        <p:nvSpPr>
          <p:cNvPr id="43011" name="Rectangle 1"/>
          <p:cNvSpPr>
            <a:spLocks noGrp="1" noRot="1" noChangeAspect="1" noChangeArrowheads="1" noTextEdit="1"/>
          </p:cNvSpPr>
          <p:nvPr>
            <p:ph type="sldImg"/>
          </p:nvPr>
        </p:nvSpPr>
        <p:spPr>
          <a:xfrm>
            <a:off x="1187450" y="701675"/>
            <a:ext cx="4670425" cy="3503613"/>
          </a:xfrm>
          <a:solidFill>
            <a:srgbClr val="FFFFFF"/>
          </a:solidFill>
          <a:ln/>
        </p:spPr>
      </p:sp>
      <p:sp>
        <p:nvSpPr>
          <p:cNvPr id="43012" name="Rectangle 2"/>
          <p:cNvSpPr>
            <a:spLocks noGrp="1" noChangeArrowheads="1"/>
          </p:cNvSpPr>
          <p:nvPr>
            <p:ph type="body" idx="1"/>
          </p:nvPr>
        </p:nvSpPr>
        <p:spPr>
          <a:xfrm>
            <a:off x="704293" y="4440330"/>
            <a:ext cx="5631933" cy="420151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en-US" altLang="en-US" dirty="0" smtClean="0">
                <a:latin typeface="Times New Roman" pitchFamily="18" charset="0"/>
              </a:rPr>
              <a:t>What we are going to do today—Look at LGBTQ Issues in</a:t>
            </a:r>
            <a:r>
              <a:rPr lang="en-US" altLang="en-US" baseline="0" dirty="0" smtClean="0">
                <a:latin typeface="Times New Roman" pitchFamily="18" charset="0"/>
              </a:rPr>
              <a:t> Schools</a:t>
            </a:r>
            <a:endParaRPr lang="en-US" altLang="en-US" dirty="0" smtClean="0">
              <a:latin typeface="Times New Roman" pitchFamily="18" charset="0"/>
            </a:endParaRPr>
          </a:p>
          <a:p>
            <a:endParaRPr lang="en-US" altLang="en-US" dirty="0" smtClean="0">
              <a:latin typeface="Times New Roman" pitchFamily="18" charset="0"/>
            </a:endParaRPr>
          </a:p>
          <a:p>
            <a:pPr>
              <a:buFont typeface="Arial" pitchFamily="34" charset="0"/>
              <a:buChar char="•"/>
            </a:pPr>
            <a:r>
              <a:rPr lang="en-US" altLang="en-US" dirty="0" smtClean="0">
                <a:latin typeface="Times New Roman" pitchFamily="18" charset="0"/>
              </a:rPr>
              <a:t>Frame the conversation with a video</a:t>
            </a:r>
          </a:p>
          <a:p>
            <a:pPr>
              <a:buFont typeface="Arial" pitchFamily="34" charset="0"/>
              <a:buChar char="•"/>
            </a:pPr>
            <a:r>
              <a:rPr lang="en-US" altLang="en-US" dirty="0" smtClean="0">
                <a:latin typeface="Times New Roman" pitchFamily="18" charset="0"/>
              </a:rPr>
              <a:t>Share with you what LGBTQ</a:t>
            </a:r>
            <a:r>
              <a:rPr lang="en-US" altLang="en-US" baseline="0" dirty="0" smtClean="0">
                <a:latin typeface="Times New Roman" pitchFamily="18" charset="0"/>
              </a:rPr>
              <a:t> affairs does </a:t>
            </a:r>
            <a:endParaRPr lang="en-US" altLang="en-US" dirty="0" smtClean="0">
              <a:latin typeface="Times New Roman" pitchFamily="18" charset="0"/>
            </a:endParaRPr>
          </a:p>
          <a:p>
            <a:pPr>
              <a:buFont typeface="Arial" pitchFamily="34" charset="0"/>
              <a:buChar char="•"/>
            </a:pPr>
            <a:r>
              <a:rPr lang="en-US" altLang="en-US" dirty="0" smtClean="0">
                <a:latin typeface="Times New Roman" pitchFamily="18" charset="0"/>
              </a:rPr>
              <a:t>Talk about issues LGBTQ students face in schools</a:t>
            </a:r>
          </a:p>
          <a:p>
            <a:pPr>
              <a:buFont typeface="Arial" pitchFamily="34" charset="0"/>
              <a:buChar char="•"/>
            </a:pPr>
            <a:r>
              <a:rPr lang="en-US" altLang="en-US" dirty="0" smtClean="0">
                <a:latin typeface="Times New Roman" pitchFamily="18" charset="0"/>
              </a:rPr>
              <a:t>Explore what you can do through role playing/scenarios</a:t>
            </a:r>
          </a:p>
          <a:p>
            <a:pPr>
              <a:buFont typeface="Arial" pitchFamily="34" charset="0"/>
              <a:buChar char="•"/>
            </a:pPr>
            <a:r>
              <a:rPr lang="en-US" altLang="en-US" dirty="0" smtClean="0">
                <a:latin typeface="Times New Roman" pitchFamily="18" charset="0"/>
              </a:rPr>
              <a:t>Share how you can help their</a:t>
            </a:r>
            <a:r>
              <a:rPr lang="en-US" altLang="en-US" baseline="0" dirty="0" smtClean="0">
                <a:latin typeface="Times New Roman" pitchFamily="18" charset="0"/>
              </a:rPr>
              <a:t> office </a:t>
            </a:r>
            <a:endParaRPr lang="en-US" altLang="en-US" dirty="0" smtClean="0">
              <a:latin typeface="Times New Roman" pitchFamily="18" charset="0"/>
            </a:endParaRPr>
          </a:p>
          <a:p>
            <a:pPr>
              <a:buFont typeface="Arial" pitchFamily="34" charset="0"/>
              <a:buChar char="•"/>
            </a:pPr>
            <a:endParaRPr lang="en-US" altLang="en-US" dirty="0" smtClean="0">
              <a:latin typeface="Times New Roman" pitchFamily="18" charset="0"/>
            </a:endParaRPr>
          </a:p>
          <a:p>
            <a:endParaRPr lang="en-US" altLang="en-US" dirty="0" smtClean="0">
              <a:latin typeface="Times New Roman" pitchFamily="18" charset="0"/>
            </a:endParaRPr>
          </a:p>
        </p:txBody>
      </p:sp>
    </p:spTree>
    <p:extLst>
      <p:ext uri="{BB962C8B-B14F-4D97-AF65-F5344CB8AC3E}">
        <p14:creationId xmlns:p14="http://schemas.microsoft.com/office/powerpoint/2010/main" val="1341408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interns take a lead on organizing</a:t>
            </a:r>
            <a:r>
              <a:rPr lang="en-US" baseline="0" dirty="0" smtClean="0"/>
              <a:t> all the events we put on. During the 2014-15 year the team put on </a:t>
            </a:r>
            <a:r>
              <a:rPr lang="en-US" b="1" baseline="0" dirty="0" smtClean="0"/>
              <a:t>71 events, impacting 6,157</a:t>
            </a:r>
            <a:r>
              <a:rPr lang="en-US" b="0" baseline="0" dirty="0" smtClean="0"/>
              <a:t> </a:t>
            </a:r>
            <a:r>
              <a:rPr lang="en-US" b="1" baseline="0" dirty="0" smtClean="0"/>
              <a:t>participants</a:t>
            </a:r>
            <a:r>
              <a:rPr lang="en-US" b="0" baseline="0" dirty="0" smtClean="0"/>
              <a:t>. </a:t>
            </a:r>
            <a:r>
              <a:rPr lang="en-US" b="0" dirty="0" smtClean="0"/>
              <a:t>Some</a:t>
            </a:r>
            <a:r>
              <a:rPr lang="en-US" dirty="0" smtClean="0"/>
              <a:t> highlights include:</a:t>
            </a:r>
          </a:p>
          <a:p>
            <a:endParaRPr lang="en-US" dirty="0" smtClean="0"/>
          </a:p>
          <a:p>
            <a:pPr lvl="0">
              <a:buFont typeface="Arial" pitchFamily="34" charset="0"/>
              <a:buChar char="•"/>
            </a:pPr>
            <a:r>
              <a:rPr lang="en-US" dirty="0" smtClean="0"/>
              <a:t>Welcome Week Events</a:t>
            </a:r>
          </a:p>
          <a:p>
            <a:pPr lvl="0">
              <a:buFont typeface="Arial" pitchFamily="34" charset="0"/>
              <a:buChar char="•"/>
            </a:pPr>
            <a:r>
              <a:rPr lang="en-US" dirty="0" smtClean="0"/>
              <a:t>Coming Out Week</a:t>
            </a:r>
          </a:p>
          <a:p>
            <a:pPr lvl="0">
              <a:buFont typeface="Arial" pitchFamily="34" charset="0"/>
              <a:buChar char="•"/>
            </a:pPr>
            <a:r>
              <a:rPr lang="en-US" dirty="0" smtClean="0"/>
              <a:t>Transgender Awareness Week</a:t>
            </a:r>
          </a:p>
          <a:p>
            <a:pPr lvl="0">
              <a:buFont typeface="Arial" pitchFamily="34" charset="0"/>
              <a:buChar char="•"/>
            </a:pPr>
            <a:r>
              <a:rPr lang="en-US" dirty="0" smtClean="0"/>
              <a:t>Day of Silence</a:t>
            </a:r>
          </a:p>
          <a:p>
            <a:pPr defTabSz="936620">
              <a:buFont typeface="Arial" pitchFamily="34" charset="0"/>
              <a:buChar char="•"/>
              <a:defRPr/>
            </a:pPr>
            <a:r>
              <a:rPr lang="en-US" dirty="0" smtClean="0"/>
              <a:t>Second Chance Prom</a:t>
            </a:r>
          </a:p>
          <a:p>
            <a:pPr defTabSz="936620">
              <a:buFont typeface="Arial" pitchFamily="34" charset="0"/>
              <a:buChar char="•"/>
              <a:defRPr/>
            </a:pPr>
            <a:r>
              <a:rPr lang="en-US" dirty="0" smtClean="0"/>
              <a:t>Rainbow Graduation</a:t>
            </a:r>
          </a:p>
          <a:p>
            <a:pPr lvl="0">
              <a:buFont typeface="Arial" pitchFamily="34" charset="0"/>
              <a:buChar char="•"/>
            </a:pPr>
            <a:endParaRPr lang="en-US" dirty="0" smtClean="0"/>
          </a:p>
          <a:p>
            <a:pPr lvl="0">
              <a:buFont typeface="Arial" pitchFamily="34" charset="0"/>
              <a:buChar char="•"/>
            </a:pPr>
            <a:r>
              <a:rPr lang="en-US" dirty="0" smtClean="0"/>
              <a:t>Films, lectures and much more!</a:t>
            </a:r>
          </a:p>
        </p:txBody>
      </p:sp>
      <p:sp>
        <p:nvSpPr>
          <p:cNvPr id="4" name="Slide Number Placeholder 3"/>
          <p:cNvSpPr>
            <a:spLocks noGrp="1"/>
          </p:cNvSpPr>
          <p:nvPr>
            <p:ph type="sldNum" sz="quarter" idx="10"/>
          </p:nvPr>
        </p:nvSpPr>
        <p:spPr/>
        <p:txBody>
          <a:bodyPr/>
          <a:lstStyle/>
          <a:p>
            <a:fld id="{6FC74F6E-8A86-4F86-ADD6-2B663A25C79E}" type="slidenum">
              <a:rPr lang="en-US" smtClean="0"/>
              <a:pPr/>
              <a:t>12</a:t>
            </a:fld>
            <a:endParaRPr lang="en-US"/>
          </a:p>
        </p:txBody>
      </p:sp>
    </p:spTree>
    <p:extLst>
      <p:ext uri="{BB962C8B-B14F-4D97-AF65-F5344CB8AC3E}">
        <p14:creationId xmlns:p14="http://schemas.microsoft.com/office/powerpoint/2010/main" val="1939062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b="1" dirty="0" smtClean="0"/>
              <a:t>Educating the Campus (Safe Zone and Panels) </a:t>
            </a:r>
          </a:p>
          <a:p>
            <a:endParaRPr lang="en-US" b="1" dirty="0" smtClean="0"/>
          </a:p>
          <a:p>
            <a:r>
              <a:rPr lang="en-US" b="1" dirty="0" smtClean="0"/>
              <a:t>SAFE ZONE TRAINING &amp; ALLY DEVELOPMENT</a:t>
            </a:r>
            <a:endParaRPr lang="en-US" sz="1100" dirty="0" smtClean="0"/>
          </a:p>
          <a:p>
            <a:r>
              <a:rPr lang="en-US" dirty="0" smtClean="0"/>
              <a:t>Safe Zone is a campus-wide training program that prepares members of the campus to be effective allies to LGBTQ people. It is</a:t>
            </a:r>
            <a:r>
              <a:rPr lang="en-US" baseline="0" dirty="0" smtClean="0"/>
              <a:t> a 4.5 hours training split into two workshops. </a:t>
            </a:r>
          </a:p>
          <a:p>
            <a:r>
              <a:rPr lang="en-US" b="1" dirty="0" smtClean="0"/>
              <a:t> </a:t>
            </a:r>
            <a:endParaRPr lang="en-US" sz="2000" dirty="0" smtClean="0"/>
          </a:p>
          <a:p>
            <a:pPr lvl="0"/>
            <a:r>
              <a:rPr lang="en-US" b="1" dirty="0" smtClean="0"/>
              <a:t>Since 2010 over 5,500 participants have attended Safe Zone Workshops:</a:t>
            </a:r>
            <a:endParaRPr lang="en-US" sz="1100" dirty="0" smtClean="0"/>
          </a:p>
          <a:p>
            <a:pPr lvl="1"/>
            <a:r>
              <a:rPr lang="en-US" dirty="0" smtClean="0"/>
              <a:t>Workshop participants are comprised of</a:t>
            </a:r>
            <a:r>
              <a:rPr lang="en-US" b="1" dirty="0" smtClean="0"/>
              <a:t> 70% students and 30% staff/faculty.</a:t>
            </a:r>
          </a:p>
          <a:p>
            <a:pPr lvl="1"/>
            <a:endParaRPr lang="en-US" sz="1100" dirty="0" smtClean="0"/>
          </a:p>
          <a:p>
            <a:pPr lvl="1"/>
            <a:r>
              <a:rPr lang="en-US" b="1" dirty="0" smtClean="0"/>
              <a:t>*96% of participants agree that as a result of the Safe Zone training they feel a greater sense of commitment to serving as an ally to the LGBTQ community and are prepared to do so</a:t>
            </a:r>
            <a:r>
              <a:rPr lang="en-US" dirty="0" smtClean="0"/>
              <a:t>.</a:t>
            </a:r>
          </a:p>
          <a:p>
            <a:pPr lvl="1"/>
            <a:endParaRPr lang="en-US" dirty="0" smtClean="0"/>
          </a:p>
          <a:p>
            <a:pPr defTabSz="936620">
              <a:defRPr/>
            </a:pPr>
            <a:r>
              <a:rPr lang="en-US" dirty="0" smtClean="0"/>
              <a:t>*   I worked with an MPH graduate student in 2011 to conduct an assessment of the Impact of Safe Zone on the campus and we found that in terms of Campus Climate, 90% of LGBTQ respondents said that Safe Zone helps them feel better about the campus climate toward LGBTQ people—so we know that the visibility that Safe Zone brings about is having a positive impact on how safe LGBTQ students feel on campus.  (200 survey respondents)</a:t>
            </a:r>
          </a:p>
          <a:p>
            <a:pPr defTabSz="936620">
              <a:defRPr/>
            </a:pPr>
            <a:endParaRPr lang="en-US" dirty="0" smtClean="0"/>
          </a:p>
          <a:p>
            <a:pPr marL="468310" lvl="1" defTabSz="936620">
              <a:buFont typeface="Arial" pitchFamily="34" charset="0"/>
              <a:buChar char="•"/>
              <a:defRPr/>
            </a:pPr>
            <a:r>
              <a:rPr lang="en-US" dirty="0" smtClean="0"/>
              <a:t> In fact, 73.58%  of respondents agreed or strongly agreed that Safe Zone made them feel safer on campus (22.64% neither agree nor disagree)</a:t>
            </a:r>
          </a:p>
          <a:p>
            <a:pPr lvl="1"/>
            <a:endParaRPr lang="en-US" sz="1100" dirty="0" smtClean="0"/>
          </a:p>
          <a:p>
            <a:pPr lvl="0"/>
            <a:endParaRPr lang="en-US" sz="1100" dirty="0" smtClean="0"/>
          </a:p>
          <a:p>
            <a:pPr lvl="0"/>
            <a:r>
              <a:rPr lang="en-US" dirty="0" smtClean="0"/>
              <a:t>*This program has been awarded a </a:t>
            </a:r>
            <a:r>
              <a:rPr lang="en-US" b="1" dirty="0" smtClean="0"/>
              <a:t>grant from the Alliance Fund</a:t>
            </a:r>
            <a:r>
              <a:rPr lang="en-US" dirty="0" smtClean="0"/>
              <a:t> for 5 years in a row, including the Leos-McCall award for exemplary grant proposals. </a:t>
            </a:r>
            <a:endParaRPr lang="en-US" sz="1100" dirty="0" smtClean="0"/>
          </a:p>
          <a:p>
            <a:r>
              <a:rPr lang="en-US" b="1" dirty="0" smtClean="0"/>
              <a:t> </a:t>
            </a:r>
            <a:endParaRPr lang="en-US" sz="2000" dirty="0" smtClean="0"/>
          </a:p>
          <a:p>
            <a:pPr lvl="0"/>
            <a:endParaRPr lang="en-US" b="1" dirty="0" smtClean="0"/>
          </a:p>
          <a:p>
            <a:pPr defTabSz="936620">
              <a:defRPr/>
            </a:pPr>
            <a:r>
              <a:rPr lang="en-US" b="1" dirty="0" smtClean="0"/>
              <a:t>We also do presentations and panels in classes across campus. Last year we </a:t>
            </a:r>
            <a:r>
              <a:rPr lang="en-US" b="1" dirty="0" err="1" smtClean="0"/>
              <a:t>receieved</a:t>
            </a:r>
            <a:r>
              <a:rPr lang="en-US" b="1" dirty="0" smtClean="0"/>
              <a:t> 47 requests</a:t>
            </a:r>
            <a:r>
              <a:rPr lang="en-US" b="1" baseline="0" dirty="0" smtClean="0"/>
              <a:t> and fulfilled 41 of them, </a:t>
            </a:r>
            <a:r>
              <a:rPr lang="en-US" b="1" dirty="0" smtClean="0"/>
              <a:t>impacting 1,300 participants. </a:t>
            </a:r>
            <a:r>
              <a:rPr lang="en-US" dirty="0" smtClean="0"/>
              <a:t>Panel topics range from coming out, to transgender identities, to issues faced by LGBTQ adolescents. </a:t>
            </a:r>
            <a:endParaRPr lang="en-US" sz="1100" dirty="0" smtClean="0"/>
          </a:p>
          <a:p>
            <a:pPr eaLnBrk="1" hangingPunct="1"/>
            <a:endParaRPr lang="en-US" dirty="0" smtClean="0"/>
          </a:p>
          <a:p>
            <a:endParaRPr lang="en-US" dirty="0"/>
          </a:p>
        </p:txBody>
      </p:sp>
      <p:sp>
        <p:nvSpPr>
          <p:cNvPr id="4" name="Slide Number Placeholder 3"/>
          <p:cNvSpPr>
            <a:spLocks noGrp="1"/>
          </p:cNvSpPr>
          <p:nvPr>
            <p:ph type="sldNum" sz="quarter" idx="10"/>
          </p:nvPr>
        </p:nvSpPr>
        <p:spPr/>
        <p:txBody>
          <a:bodyPr/>
          <a:lstStyle/>
          <a:p>
            <a:fld id="{6FC74F6E-8A86-4F86-ADD6-2B663A25C79E}" type="slidenum">
              <a:rPr lang="en-US" smtClean="0"/>
              <a:pPr/>
              <a:t>13</a:t>
            </a:fld>
            <a:endParaRPr lang="en-US"/>
          </a:p>
        </p:txBody>
      </p:sp>
    </p:spTree>
    <p:extLst>
      <p:ext uri="{BB962C8B-B14F-4D97-AF65-F5344CB8AC3E}">
        <p14:creationId xmlns:p14="http://schemas.microsoft.com/office/powerpoint/2010/main" val="3424619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6620">
              <a:defRPr/>
            </a:pPr>
            <a:endParaRPr lang="en-US" dirty="0" smtClean="0"/>
          </a:p>
          <a:p>
            <a:pPr lvl="0"/>
            <a:endParaRPr lang="en-US" dirty="0"/>
          </a:p>
        </p:txBody>
      </p:sp>
      <p:sp>
        <p:nvSpPr>
          <p:cNvPr id="4" name="Slide Number Placeholder 3"/>
          <p:cNvSpPr>
            <a:spLocks noGrp="1"/>
          </p:cNvSpPr>
          <p:nvPr>
            <p:ph type="sldNum" sz="quarter" idx="10"/>
          </p:nvPr>
        </p:nvSpPr>
        <p:spPr/>
        <p:txBody>
          <a:bodyPr/>
          <a:lstStyle/>
          <a:p>
            <a:fld id="{6FC74F6E-8A86-4F86-ADD6-2B663A25C79E}" type="slidenum">
              <a:rPr lang="en-US" smtClean="0"/>
              <a:pPr/>
              <a:t>14</a:t>
            </a:fld>
            <a:endParaRPr lang="en-US"/>
          </a:p>
        </p:txBody>
      </p:sp>
    </p:spTree>
    <p:extLst>
      <p:ext uri="{BB962C8B-B14F-4D97-AF65-F5344CB8AC3E}">
        <p14:creationId xmlns:p14="http://schemas.microsoft.com/office/powerpoint/2010/main" val="797549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do you need to be aware of in the classroom?</a:t>
            </a:r>
          </a:p>
          <a:p>
            <a:endParaRPr lang="en-US" dirty="0" smtClean="0"/>
          </a:p>
          <a:p>
            <a:r>
              <a:rPr lang="en-US" dirty="0" smtClean="0"/>
              <a:t>Let’s look at some research…</a:t>
            </a:r>
            <a:endParaRPr lang="en-US" dirty="0"/>
          </a:p>
        </p:txBody>
      </p:sp>
      <p:sp>
        <p:nvSpPr>
          <p:cNvPr id="4" name="Slide Number Placeholder 3"/>
          <p:cNvSpPr>
            <a:spLocks noGrp="1"/>
          </p:cNvSpPr>
          <p:nvPr>
            <p:ph type="sldNum" sz="quarter" idx="10"/>
          </p:nvPr>
        </p:nvSpPr>
        <p:spPr/>
        <p:txBody>
          <a:bodyPr/>
          <a:lstStyle/>
          <a:p>
            <a:fld id="{005E4F66-66C1-4A5D-8166-061ED104337E}" type="slidenum">
              <a:rPr lang="en-US" smtClean="0"/>
              <a:pPr/>
              <a:t>15</a:t>
            </a:fld>
            <a:endParaRPr lang="en-US"/>
          </a:p>
        </p:txBody>
      </p:sp>
    </p:spTree>
    <p:extLst>
      <p:ext uri="{BB962C8B-B14F-4D97-AF65-F5344CB8AC3E}">
        <p14:creationId xmlns:p14="http://schemas.microsoft.com/office/powerpoint/2010/main" val="1684564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Student Experiences</a:t>
            </a:r>
            <a:r>
              <a:rPr lang="en-US" dirty="0" smtClean="0"/>
              <a:t> </a:t>
            </a:r>
            <a:endParaRPr lang="en-US" sz="1400" dirty="0" smtClean="0"/>
          </a:p>
          <a:p>
            <a:pPr lvl="0"/>
            <a:r>
              <a:rPr lang="en-US" dirty="0" smtClean="0"/>
              <a:t>84.6% of LGBTQ students reported being verbally harassed, 40.1% reported being physically harassed and 18.8% reported being physically assaulted at school in the past year because of their sexual orientation. </a:t>
            </a:r>
          </a:p>
          <a:p>
            <a:pPr lvl="0"/>
            <a:r>
              <a:rPr lang="en-US" dirty="0" smtClean="0"/>
              <a:t>63.7% of LGBTQ students reported being verbally harassed, 27.2% reported being physically harassed and 12.5% reported being physically assaulted at school in the past year because of their gender expression. </a:t>
            </a:r>
          </a:p>
          <a:p>
            <a:endParaRPr lang="en-US" b="1" dirty="0" smtClean="0"/>
          </a:p>
          <a:p>
            <a:r>
              <a:rPr lang="en-US" b="1" dirty="0" smtClean="0"/>
              <a:t>Hostile School Climate</a:t>
            </a:r>
            <a:endParaRPr lang="en-US" sz="1400" dirty="0" smtClean="0"/>
          </a:p>
          <a:p>
            <a:pPr lvl="0"/>
            <a:r>
              <a:rPr lang="en-US" dirty="0" smtClean="0"/>
              <a:t>72.4% heard homophobic remarks, such as "faggot" or "dyke," frequently or often at school. </a:t>
            </a:r>
          </a:p>
          <a:p>
            <a:pPr lvl="1"/>
            <a:r>
              <a:rPr lang="en-US" b="1" dirty="0" smtClean="0"/>
              <a:t>Hearing phrases like “no homo” and “that’s so gay” affect LGBTQ students</a:t>
            </a:r>
            <a:endParaRPr lang="en-US" dirty="0" smtClean="0"/>
          </a:p>
          <a:p>
            <a:pPr lvl="1"/>
            <a:r>
              <a:rPr lang="en-US" b="1" dirty="0" smtClean="0"/>
              <a:t>Acknowledge that WORDS HURT more than anything</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05E4F66-66C1-4A5D-8166-061ED104337E}" type="slidenum">
              <a:rPr lang="en-US" smtClean="0"/>
              <a:pPr/>
              <a:t>16</a:t>
            </a:fld>
            <a:endParaRPr lang="en-US"/>
          </a:p>
        </p:txBody>
      </p:sp>
    </p:spTree>
    <p:extLst>
      <p:ext uri="{BB962C8B-B14F-4D97-AF65-F5344CB8AC3E}">
        <p14:creationId xmlns:p14="http://schemas.microsoft.com/office/powerpoint/2010/main" val="2439633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Campus Pride’s  National College Climate Survey. </a:t>
            </a:r>
            <a:r>
              <a:rPr lang="en-US" dirty="0" smtClean="0"/>
              <a:t>The sample for the 2010 survey consisted of a total 5,148 participants (students, staff, faculty, and admin)  from all 50 states and the District of Columbia. </a:t>
            </a:r>
          </a:p>
          <a:p>
            <a:endParaRPr lang="en-US" dirty="0" smtClean="0"/>
          </a:p>
          <a:p>
            <a:r>
              <a:rPr lang="en-US" dirty="0" smtClean="0"/>
              <a:t>About 77% of the sample was white, almost ½ of the sample was female, and 1/3rd  of the sample identified as gay. The largest cohort responding were undergraduates at almost half of the sample. </a:t>
            </a:r>
          </a:p>
          <a:p>
            <a:endParaRPr lang="en-US" dirty="0" smtClean="0"/>
          </a:p>
          <a:p>
            <a:r>
              <a:rPr lang="en-US" dirty="0" smtClean="0"/>
              <a:t> Data collection was conducted through surveys. </a:t>
            </a:r>
            <a:endParaRPr lang="en-US" dirty="0"/>
          </a:p>
        </p:txBody>
      </p:sp>
      <p:sp>
        <p:nvSpPr>
          <p:cNvPr id="4" name="Slide Number Placeholder 3"/>
          <p:cNvSpPr>
            <a:spLocks noGrp="1"/>
          </p:cNvSpPr>
          <p:nvPr>
            <p:ph type="sldNum" sz="quarter" idx="10"/>
          </p:nvPr>
        </p:nvSpPr>
        <p:spPr/>
        <p:txBody>
          <a:bodyPr/>
          <a:lstStyle/>
          <a:p>
            <a:fld id="{005E4F66-66C1-4A5D-8166-061ED104337E}" type="slidenum">
              <a:rPr lang="en-US" smtClean="0"/>
              <a:pPr/>
              <a:t>17</a:t>
            </a:fld>
            <a:endParaRPr lang="en-US"/>
          </a:p>
        </p:txBody>
      </p:sp>
    </p:spTree>
    <p:extLst>
      <p:ext uri="{BB962C8B-B14F-4D97-AF65-F5344CB8AC3E}">
        <p14:creationId xmlns:p14="http://schemas.microsoft.com/office/powerpoint/2010/main" val="3566126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find the full</a:t>
            </a:r>
            <a:r>
              <a:rPr lang="en-US" baseline="0" dirty="0" smtClean="0"/>
              <a:t> Needs Assessment on our website! </a:t>
            </a:r>
            <a:endParaRPr lang="en-US" dirty="0"/>
          </a:p>
        </p:txBody>
      </p:sp>
      <p:sp>
        <p:nvSpPr>
          <p:cNvPr id="4" name="Slide Number Placeholder 3"/>
          <p:cNvSpPr>
            <a:spLocks noGrp="1"/>
          </p:cNvSpPr>
          <p:nvPr>
            <p:ph type="sldNum" sz="quarter" idx="10"/>
          </p:nvPr>
        </p:nvSpPr>
        <p:spPr/>
        <p:txBody>
          <a:bodyPr/>
          <a:lstStyle/>
          <a:p>
            <a:fld id="{2144D38A-0901-41B4-B895-BF131E5E33A3}" type="slidenum">
              <a:rPr lang="en-US" smtClean="0"/>
              <a:pPr/>
              <a:t>18</a:t>
            </a:fld>
            <a:endParaRPr lang="en-US"/>
          </a:p>
        </p:txBody>
      </p:sp>
    </p:spTree>
    <p:extLst>
      <p:ext uri="{BB962C8B-B14F-4D97-AF65-F5344CB8AC3E}">
        <p14:creationId xmlns:p14="http://schemas.microsoft.com/office/powerpoint/2010/main" val="793416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we know this is happening in our</a:t>
            </a:r>
            <a:r>
              <a:rPr lang="en-US" baseline="0" dirty="0" smtClean="0"/>
              <a:t> schools—</a:t>
            </a:r>
            <a:r>
              <a:rPr lang="en-US" dirty="0" smtClean="0"/>
              <a:t>what can we do about it?</a:t>
            </a:r>
            <a:r>
              <a:rPr lang="en-US" baseline="0" dirty="0" smtClean="0"/>
              <a:t> And how can you support future teachers in dealing with this stuff?</a:t>
            </a:r>
          </a:p>
          <a:p>
            <a:endParaRPr lang="en-US" baseline="0" dirty="0" smtClean="0"/>
          </a:p>
          <a:p>
            <a:pPr marL="526849" indent="-526849">
              <a:buFont typeface="+mj-lt"/>
              <a:buAutoNum type="arabicPeriod"/>
            </a:pPr>
            <a:r>
              <a:rPr lang="en-US" b="1" dirty="0" smtClean="0">
                <a:latin typeface="Book Antiqua" pitchFamily="18" charset="0"/>
              </a:rPr>
              <a:t>Always empathize with your students and teachers </a:t>
            </a:r>
          </a:p>
          <a:p>
            <a:pPr marL="526849" indent="-526849">
              <a:buFont typeface="+mj-lt"/>
              <a:buAutoNum type="arabicPeriod"/>
            </a:pPr>
            <a:endParaRPr lang="en-US" dirty="0" smtClean="0">
              <a:latin typeface="Book Antiqua" pitchFamily="18" charset="0"/>
            </a:endParaRPr>
          </a:p>
          <a:p>
            <a:pPr marL="526849" indent="-526849">
              <a:buFont typeface="+mj-lt"/>
              <a:buAutoNum type="arabicPeriod"/>
            </a:pPr>
            <a:endParaRPr lang="en-US" dirty="0" smtClean="0">
              <a:latin typeface="Book Antiqua" pitchFamily="18" charset="0"/>
            </a:endParaRPr>
          </a:p>
          <a:p>
            <a:endParaRPr lang="en-US" dirty="0"/>
          </a:p>
        </p:txBody>
      </p:sp>
      <p:sp>
        <p:nvSpPr>
          <p:cNvPr id="4" name="Slide Number Placeholder 3"/>
          <p:cNvSpPr>
            <a:spLocks noGrp="1"/>
          </p:cNvSpPr>
          <p:nvPr>
            <p:ph type="sldNum" sz="quarter" idx="10"/>
          </p:nvPr>
        </p:nvSpPr>
        <p:spPr/>
        <p:txBody>
          <a:bodyPr/>
          <a:lstStyle/>
          <a:p>
            <a:fld id="{FA565145-A8FA-437E-8360-477CBB0A0FEB}" type="slidenum">
              <a:rPr lang="en-US" smtClean="0"/>
              <a:pPr/>
              <a:t>19</a:t>
            </a:fld>
            <a:endParaRPr lang="en-US"/>
          </a:p>
        </p:txBody>
      </p:sp>
    </p:spTree>
    <p:extLst>
      <p:ext uri="{BB962C8B-B14F-4D97-AF65-F5344CB8AC3E}">
        <p14:creationId xmlns:p14="http://schemas.microsoft.com/office/powerpoint/2010/main" val="108491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6849" indent="-526849" defTabSz="936620">
              <a:buFont typeface="+mj-lt"/>
              <a:buAutoNum type="arabicPeriod"/>
              <a:defRPr/>
            </a:pPr>
            <a:r>
              <a:rPr lang="en-US" b="1" dirty="0" smtClean="0">
                <a:latin typeface="Book Antiqua" pitchFamily="18" charset="0"/>
              </a:rPr>
              <a:t>Teacher Intervention is Essential around this stuff—Ignoring it won’t make it go away—</a:t>
            </a:r>
            <a:r>
              <a:rPr lang="en-US" dirty="0" smtClean="0">
                <a:latin typeface="Book Antiqua" pitchFamily="18" charset="0"/>
              </a:rPr>
              <a:t>teachers need to set the tone and intervene when they hear bias-related comments and slurs. Use each comment as an opportunity to provide education and reaffirm school policy.</a:t>
            </a:r>
          </a:p>
          <a:p>
            <a:pPr marL="526849" indent="-526849" defTabSz="936620">
              <a:buFont typeface="+mj-lt"/>
              <a:buAutoNum type="arabicPeriod"/>
              <a:defRPr/>
            </a:pPr>
            <a:endParaRPr lang="en-US" dirty="0" smtClean="0">
              <a:latin typeface="Book Antiqua" pitchFamily="18" charset="0"/>
            </a:endParaRPr>
          </a:p>
          <a:p>
            <a:pPr marL="526849" indent="-526849">
              <a:buFont typeface="+mj-lt"/>
              <a:buAutoNum type="arabicPeriod"/>
            </a:pPr>
            <a:r>
              <a:rPr lang="en-US" b="1" dirty="0" smtClean="0">
                <a:latin typeface="Book Antiqua" pitchFamily="18" charset="0"/>
              </a:rPr>
              <a:t>Shift School Climate</a:t>
            </a:r>
          </a:p>
          <a:p>
            <a:pPr lvl="2">
              <a:buFont typeface="Arial" pitchFamily="34" charset="0"/>
              <a:buChar char="•"/>
            </a:pPr>
            <a:r>
              <a:rPr lang="en-US" dirty="0" smtClean="0">
                <a:latin typeface="Book Antiqua" pitchFamily="18" charset="0"/>
              </a:rPr>
              <a:t>   Set the climate in their classrooms early and as often as necessary</a:t>
            </a:r>
          </a:p>
          <a:p>
            <a:pPr lvl="2">
              <a:buFont typeface="Arial" pitchFamily="34" charset="0"/>
              <a:buChar char="•"/>
            </a:pPr>
            <a:r>
              <a:rPr lang="en-US" dirty="0" smtClean="0">
                <a:latin typeface="Book Antiqua" pitchFamily="18" charset="0"/>
              </a:rPr>
              <a:t>   Treat all forms of bias-related harassment and slurs as serious and preventable</a:t>
            </a:r>
          </a:p>
          <a:p>
            <a:pPr lvl="2">
              <a:buFont typeface="Arial" pitchFamily="34" charset="0"/>
              <a:buChar char="•"/>
            </a:pPr>
            <a:r>
              <a:rPr lang="en-US" dirty="0" smtClean="0">
                <a:latin typeface="Book Antiqua" pitchFamily="18" charset="0"/>
              </a:rPr>
              <a:t>   Integrate representations of LGBTQ people into existing curricula.</a:t>
            </a:r>
          </a:p>
          <a:p>
            <a:pPr marL="526849" indent="-526849" defTabSz="936620">
              <a:buFont typeface="+mj-lt"/>
              <a:buAutoNum type="arabicPeriod"/>
              <a:defRPr/>
            </a:pPr>
            <a:endParaRPr lang="en-US" dirty="0" smtClean="0">
              <a:latin typeface="Book Antiqua" pitchFamily="18" charset="0"/>
            </a:endParaRPr>
          </a:p>
          <a:p>
            <a:pPr marL="526849" indent="-526849">
              <a:buFont typeface="+mj-lt"/>
              <a:buAutoNum type="arabicPeriod"/>
            </a:pPr>
            <a:endParaRPr lang="en-US" b="1" dirty="0" smtClean="0">
              <a:latin typeface="Book Antiqua" pitchFamily="18" charset="0"/>
            </a:endParaRPr>
          </a:p>
          <a:p>
            <a:pPr marL="1463469" lvl="2" indent="-526849" defTabSz="936620">
              <a:buFont typeface="+mj-lt"/>
              <a:buAutoNum type="arabicPeriod"/>
              <a:defRPr/>
            </a:pPr>
            <a:r>
              <a:rPr lang="en-US" b="1" dirty="0" smtClean="0"/>
              <a:t>The presence of supportive staff contributed to a range of positive indicators including fewer reports of missing school, fewer reports of feeling unsafe, greater academic achievement, higher educational aspirations and a greater sense of school belonging. (From GLSEN 2009 Survey)</a:t>
            </a:r>
          </a:p>
          <a:p>
            <a:pPr lvl="0"/>
            <a:endParaRPr lang="en-US" sz="900" dirty="0" smtClean="0">
              <a:latin typeface="Book Antiqua" pitchFamily="18" charset="0"/>
            </a:endParaRPr>
          </a:p>
          <a:p>
            <a:pPr marL="526849" indent="-526849">
              <a:buFont typeface="+mj-lt"/>
              <a:buAutoNum type="arabicPeriod"/>
            </a:pPr>
            <a:endParaRPr lang="en-US" dirty="0" smtClean="0">
              <a:latin typeface="Book Antiqua" pitchFamily="18" charset="0"/>
            </a:endParaRPr>
          </a:p>
          <a:p>
            <a:pPr marL="526849" indent="-526849">
              <a:buFont typeface="+mj-lt"/>
              <a:buAutoNum type="arabicPeriod"/>
            </a:pPr>
            <a:endParaRPr lang="en-US" sz="800" dirty="0" smtClean="0">
              <a:latin typeface="Book Antiqua" pitchFamily="18" charset="0"/>
            </a:endParaRPr>
          </a:p>
        </p:txBody>
      </p:sp>
      <p:sp>
        <p:nvSpPr>
          <p:cNvPr id="4" name="Slide Number Placeholder 3"/>
          <p:cNvSpPr>
            <a:spLocks noGrp="1"/>
          </p:cNvSpPr>
          <p:nvPr>
            <p:ph type="sldNum" sz="quarter" idx="10"/>
          </p:nvPr>
        </p:nvSpPr>
        <p:spPr/>
        <p:txBody>
          <a:bodyPr/>
          <a:lstStyle/>
          <a:p>
            <a:fld id="{005E4F66-66C1-4A5D-8166-061ED104337E}" type="slidenum">
              <a:rPr lang="en-US" smtClean="0"/>
              <a:pPr/>
              <a:t>20</a:t>
            </a:fld>
            <a:endParaRPr lang="en-US"/>
          </a:p>
        </p:txBody>
      </p:sp>
    </p:spTree>
    <p:extLst>
      <p:ext uri="{BB962C8B-B14F-4D97-AF65-F5344CB8AC3E}">
        <p14:creationId xmlns:p14="http://schemas.microsoft.com/office/powerpoint/2010/main" val="3218353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26849" indent="-526849">
              <a:buFont typeface="+mj-lt"/>
              <a:buAutoNum type="arabicPeriod"/>
            </a:pPr>
            <a:r>
              <a:rPr lang="en-US" b="1" dirty="0" smtClean="0">
                <a:latin typeface="Book Antiqua" pitchFamily="18" charset="0"/>
              </a:rPr>
              <a:t>School Policies</a:t>
            </a:r>
            <a:r>
              <a:rPr lang="en-US" dirty="0" smtClean="0">
                <a:latin typeface="Book Antiqua" pitchFamily="18" charset="0"/>
              </a:rPr>
              <a:t>—encourage your students and teachers to know their school’s policies—we know that school policies matter for how students are treated</a:t>
            </a:r>
          </a:p>
          <a:p>
            <a:pPr marL="526849" indent="-526849">
              <a:buFont typeface="+mj-lt"/>
              <a:buAutoNum type="arabicPeriod"/>
            </a:pPr>
            <a:endParaRPr lang="en-US" dirty="0" smtClean="0">
              <a:latin typeface="Book Antiqua" pitchFamily="18" charset="0"/>
            </a:endParaRPr>
          </a:p>
          <a:p>
            <a:pPr marL="1463469" lvl="2" indent="-526849" defTabSz="936620">
              <a:buFont typeface="+mj-lt"/>
              <a:buAutoNum type="arabicPeriod"/>
              <a:defRPr/>
            </a:pPr>
            <a:r>
              <a:rPr lang="en-US" dirty="0" smtClean="0"/>
              <a:t>Students attending schools with an anti-bullying policy that included protections based on sexual orientation and/or gender identity/expression heard fewer homophobic remarks, experienced lower levels of victimization related to their sexual orientation, were more likely to report that staff intervened when hearing homophobic remarks and were more likely to report incidents of harassment and assault to school staff than students at schools with a general policy or no policy. (From GLSEN 2009 Survey)</a:t>
            </a:r>
          </a:p>
          <a:p>
            <a:pPr lvl="2">
              <a:buFont typeface="Arial" pitchFamily="34" charset="0"/>
              <a:buChar char="•"/>
            </a:pPr>
            <a:endParaRPr lang="en-US" dirty="0" smtClean="0">
              <a:latin typeface="Book Antiqua" pitchFamily="18" charset="0"/>
            </a:endParaRPr>
          </a:p>
          <a:p>
            <a:pPr lvl="2">
              <a:buFont typeface="Arial" pitchFamily="34" charset="0"/>
              <a:buChar char="•"/>
            </a:pPr>
            <a:r>
              <a:rPr lang="en-US" dirty="0" smtClean="0">
                <a:latin typeface="Book Antiqua" pitchFamily="18" charset="0"/>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005E4F66-66C1-4A5D-8166-061ED104337E}" type="slidenum">
              <a:rPr lang="en-US" smtClean="0"/>
              <a:pPr/>
              <a:t>21</a:t>
            </a:fld>
            <a:endParaRPr lang="en-US"/>
          </a:p>
        </p:txBody>
      </p:sp>
    </p:spTree>
    <p:extLst>
      <p:ext uri="{BB962C8B-B14F-4D97-AF65-F5344CB8AC3E}">
        <p14:creationId xmlns:p14="http://schemas.microsoft.com/office/powerpoint/2010/main" val="1167888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pPr>
              <a:defRPr sz="1200"/>
            </a:pPr>
            <a:r>
              <a:rPr dirty="0"/>
              <a:t>To start off our conversation, we’re going to begin with a “pronoun round.” This is an opening activity we often see within environments that are openly supporting of LGBTQ+ individuals and identities. Does anyone know what a pronoun round is? In this activity, we’re in essence going to go around the room, introduce ourselves with our name and our pronouns. </a:t>
            </a:r>
          </a:p>
          <a:p>
            <a:pPr>
              <a:defRPr sz="1200"/>
            </a:pPr>
            <a:r>
              <a:rPr dirty="0"/>
              <a:t>-Why we don’t say “preferred” pronouns.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CEE3AD-CE93-104C-BCE3-554707E9CDC3}" type="slidenum">
              <a:rPr lang="en-US" smtClean="0"/>
              <a:t>23</a:t>
            </a:fld>
            <a:endParaRPr lang="en-US"/>
          </a:p>
        </p:txBody>
      </p:sp>
    </p:spTree>
    <p:extLst>
      <p:ext uri="{BB962C8B-B14F-4D97-AF65-F5344CB8AC3E}">
        <p14:creationId xmlns:p14="http://schemas.microsoft.com/office/powerpoint/2010/main" val="1727051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8310">
              <a:defRPr/>
            </a:pPr>
            <a:r>
              <a:rPr lang="en-US" dirty="0"/>
              <a:t>Why bring queer readings of texts and queer texts into bilingual classrooms and classrooms with Latino students? Hispanic and African-American same-sex couples are about twice as likely to be raising children as white non-Hispanic same-sex couples. In other words, there are more queer families in Mexican American and African American households than in White households yet the available books for children’s feature White families and children. Additionally, conversations about queer issues have historically been left out of the conversations in bilingual teacher preparation. </a:t>
            </a:r>
          </a:p>
          <a:p>
            <a:endParaRPr lang="en-US" dirty="0"/>
          </a:p>
        </p:txBody>
      </p:sp>
      <p:sp>
        <p:nvSpPr>
          <p:cNvPr id="4" name="Slide Number Placeholder 3"/>
          <p:cNvSpPr>
            <a:spLocks noGrp="1"/>
          </p:cNvSpPr>
          <p:nvPr>
            <p:ph type="sldNum" sz="quarter" idx="10"/>
          </p:nvPr>
        </p:nvSpPr>
        <p:spPr/>
        <p:txBody>
          <a:bodyPr/>
          <a:lstStyle/>
          <a:p>
            <a:fld id="{56CEE3AD-CE93-104C-BCE3-554707E9CDC3}" type="slidenum">
              <a:rPr lang="en-US" smtClean="0"/>
              <a:t>24</a:t>
            </a:fld>
            <a:endParaRPr lang="en-US"/>
          </a:p>
        </p:txBody>
      </p:sp>
    </p:spTree>
    <p:extLst>
      <p:ext uri="{BB962C8B-B14F-4D97-AF65-F5344CB8AC3E}">
        <p14:creationId xmlns:p14="http://schemas.microsoft.com/office/powerpoint/2010/main" val="1370082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5B3C0-3096-A64E-91CB-DE17164B4CA9}" type="slidenum">
              <a:rPr lang="en-US" smtClean="0"/>
              <a:t>25</a:t>
            </a:fld>
            <a:endParaRPr lang="en-US"/>
          </a:p>
        </p:txBody>
      </p:sp>
    </p:spTree>
    <p:extLst>
      <p:ext uri="{BB962C8B-B14F-4D97-AF65-F5344CB8AC3E}">
        <p14:creationId xmlns:p14="http://schemas.microsoft.com/office/powerpoint/2010/main" val="1031855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I’m going to quickly show you two examples of highly popular children’s books that depict queer characters (as Identity, or </a:t>
            </a:r>
            <a:r>
              <a:rPr lang="en-US" i="1" dirty="0"/>
              <a:t>queer </a:t>
            </a:r>
            <a:r>
              <a:rPr lang="en-US" dirty="0"/>
              <a:t>as a synonym for LGBT populations). The books on this page are books that most teachers in my course are familiar with and they are also books which can be found on banned books lists. </a:t>
            </a:r>
          </a:p>
        </p:txBody>
      </p:sp>
      <p:sp>
        <p:nvSpPr>
          <p:cNvPr id="4" name="Slide Number Placeholder 3"/>
          <p:cNvSpPr>
            <a:spLocks noGrp="1"/>
          </p:cNvSpPr>
          <p:nvPr>
            <p:ph type="sldNum" sz="quarter" idx="10"/>
          </p:nvPr>
        </p:nvSpPr>
        <p:spPr/>
        <p:txBody>
          <a:bodyPr/>
          <a:lstStyle/>
          <a:p>
            <a:fld id="{56CEE3AD-CE93-104C-BCE3-554707E9CDC3}" type="slidenum">
              <a:rPr lang="en-US" smtClean="0"/>
              <a:t>26</a:t>
            </a:fld>
            <a:endParaRPr lang="en-US"/>
          </a:p>
        </p:txBody>
      </p:sp>
    </p:spTree>
    <p:extLst>
      <p:ext uri="{BB962C8B-B14F-4D97-AF65-F5344CB8AC3E}">
        <p14:creationId xmlns:p14="http://schemas.microsoft.com/office/powerpoint/2010/main" val="67017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her.</a:t>
            </a:r>
          </a:p>
        </p:txBody>
      </p:sp>
      <p:sp>
        <p:nvSpPr>
          <p:cNvPr id="4" name="Slide Number Placeholder 3"/>
          <p:cNvSpPr>
            <a:spLocks noGrp="1"/>
          </p:cNvSpPr>
          <p:nvPr>
            <p:ph type="sldNum" sz="quarter" idx="10"/>
          </p:nvPr>
        </p:nvSpPr>
        <p:spPr/>
        <p:txBody>
          <a:bodyPr/>
          <a:lstStyle/>
          <a:p>
            <a:fld id="{56CEE3AD-CE93-104C-BCE3-554707E9CDC3}" type="slidenum">
              <a:rPr lang="en-US" smtClean="0"/>
              <a:t>28</a:t>
            </a:fld>
            <a:endParaRPr lang="en-US"/>
          </a:p>
        </p:txBody>
      </p:sp>
    </p:spTree>
    <p:extLst>
      <p:ext uri="{BB962C8B-B14F-4D97-AF65-F5344CB8AC3E}">
        <p14:creationId xmlns:p14="http://schemas.microsoft.com/office/powerpoint/2010/main" val="3992796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8310">
              <a:defRPr/>
            </a:pPr>
            <a:r>
              <a:rPr lang="en-US" dirty="0"/>
              <a:t>The following slides are about the work of Maya Christina Gonzalez. Important to note that </a:t>
            </a:r>
            <a:r>
              <a:rPr lang="en-US" i="1" dirty="0"/>
              <a:t>Call me Tree</a:t>
            </a:r>
            <a:r>
              <a:rPr lang="en-US" dirty="0"/>
              <a:t> is the third book in her trilogy that connects children to nature. (</a:t>
            </a:r>
            <a:r>
              <a:rPr lang="en-US" i="1" dirty="0"/>
              <a:t>My Colors My world, I know the River Loves Me</a:t>
            </a:r>
            <a:r>
              <a:rPr lang="en-US" dirty="0"/>
              <a:t>).  “I realized that not seeing any queer or Chicana representation in children’s books or any media for that matter, left me feeling invisible and irrelevant. But feeling an affinity for the hot pink sky helped give me a sense of self and belonging that I carried with me into adulthood and my coming out.”</a:t>
            </a:r>
          </a:p>
          <a:p>
            <a:endParaRPr lang="en-US" dirty="0"/>
          </a:p>
        </p:txBody>
      </p:sp>
      <p:sp>
        <p:nvSpPr>
          <p:cNvPr id="4" name="Slide Number Placeholder 3"/>
          <p:cNvSpPr>
            <a:spLocks noGrp="1"/>
          </p:cNvSpPr>
          <p:nvPr>
            <p:ph type="sldNum" sz="quarter" idx="10"/>
          </p:nvPr>
        </p:nvSpPr>
        <p:spPr/>
        <p:txBody>
          <a:bodyPr/>
          <a:lstStyle/>
          <a:p>
            <a:fld id="{56CEE3AD-CE93-104C-BCE3-554707E9CDC3}" type="slidenum">
              <a:rPr lang="en-US" smtClean="0"/>
              <a:t>29</a:t>
            </a:fld>
            <a:endParaRPr lang="en-US"/>
          </a:p>
        </p:txBody>
      </p:sp>
    </p:spTree>
    <p:extLst>
      <p:ext uri="{BB962C8B-B14F-4D97-AF65-F5344CB8AC3E}">
        <p14:creationId xmlns:p14="http://schemas.microsoft.com/office/powerpoint/2010/main" val="3812944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Each</a:t>
            </a:r>
            <a:r>
              <a:rPr lang="en-US" baseline="0" dirty="0" smtClean="0"/>
              <a:t> table is going to have one of 4 scenarios. And you will have 3 minutes to talk about what you would do in that situation…</a:t>
            </a:r>
          </a:p>
          <a:p>
            <a:r>
              <a:rPr lang="en-US" baseline="0" dirty="0" smtClean="0"/>
              <a:t/>
            </a:r>
            <a:br>
              <a:rPr lang="en-US" baseline="0" dirty="0" smtClean="0"/>
            </a:br>
            <a:r>
              <a:rPr lang="en-US" baseline="0" dirty="0" smtClean="0"/>
              <a:t>Turn to page 3 of your handout and I will assign your table a scenario—we have 5</a:t>
            </a:r>
            <a:endParaRPr lang="en-US" dirty="0"/>
          </a:p>
        </p:txBody>
      </p:sp>
      <p:sp>
        <p:nvSpPr>
          <p:cNvPr id="4" name="Slide Number Placeholder 3"/>
          <p:cNvSpPr>
            <a:spLocks noGrp="1"/>
          </p:cNvSpPr>
          <p:nvPr>
            <p:ph type="sldNum" sz="quarter" idx="10"/>
          </p:nvPr>
        </p:nvSpPr>
        <p:spPr/>
        <p:txBody>
          <a:bodyPr/>
          <a:lstStyle/>
          <a:p>
            <a:fld id="{FA565145-A8FA-437E-8360-477CBB0A0FEB}" type="slidenum">
              <a:rPr lang="en-US" smtClean="0"/>
              <a:pPr/>
              <a:t>32</a:t>
            </a:fld>
            <a:endParaRPr lang="en-US"/>
          </a:p>
        </p:txBody>
      </p:sp>
    </p:spTree>
    <p:extLst>
      <p:ext uri="{BB962C8B-B14F-4D97-AF65-F5344CB8AC3E}">
        <p14:creationId xmlns:p14="http://schemas.microsoft.com/office/powerpoint/2010/main" val="3513727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lvl="4" algn="l"/>
            <a:r>
              <a:rPr lang="en-US" b="1" dirty="0" smtClean="0"/>
              <a:t>Help them understand how a question that is completely innocuous for heterosexual student teachers can be a big deal for LGBTQ student teachers.</a:t>
            </a:r>
          </a:p>
          <a:p>
            <a:pPr lvl="4" algn="l"/>
            <a:endParaRPr lang="en-US" b="1" dirty="0" smtClean="0"/>
          </a:p>
          <a:p>
            <a:pPr lvl="0"/>
            <a:r>
              <a:rPr lang="en-US" b="1" i="1" dirty="0" smtClean="0"/>
              <a:t>They could say:</a:t>
            </a:r>
          </a:p>
          <a:p>
            <a:pPr lvl="0">
              <a:buFont typeface="Arial" pitchFamily="34" charset="0"/>
              <a:buChar char="•"/>
            </a:pPr>
            <a:r>
              <a:rPr lang="en-US" i="1" dirty="0" smtClean="0"/>
              <a:t>   I’m curious, why are you asking? </a:t>
            </a:r>
          </a:p>
          <a:p>
            <a:pPr lvl="0">
              <a:buFont typeface="Arial" pitchFamily="34" charset="0"/>
              <a:buChar char="•"/>
            </a:pPr>
            <a:r>
              <a:rPr lang="en-US" i="1" dirty="0" smtClean="0"/>
              <a:t>   That’s not something I want to talk about</a:t>
            </a:r>
            <a:r>
              <a:rPr lang="en-US" dirty="0" smtClean="0"/>
              <a:t>. </a:t>
            </a:r>
          </a:p>
          <a:p>
            <a:pPr lvl="0">
              <a:buFont typeface="Arial" pitchFamily="34" charset="0"/>
              <a:buChar char="•"/>
            </a:pPr>
            <a:r>
              <a:rPr lang="en-US" i="1" dirty="0" smtClean="0"/>
              <a:t>   Since that has to do with my personal life, and we’re not here to learn about me, that is not something I want to talk about</a:t>
            </a:r>
            <a:r>
              <a:rPr lang="en-US" dirty="0" smtClean="0"/>
              <a:t>. </a:t>
            </a:r>
          </a:p>
          <a:p>
            <a:pPr marL="1873240" lvl="4" defTabSz="936620">
              <a:defRPr/>
            </a:pPr>
            <a:r>
              <a:rPr lang="en-US" b="1" dirty="0" smtClean="0"/>
              <a:t>Another issue to consider when supporting an LGBTQ student teacher: Does the school they are working in or eventually looking for a job in have an inclusive non-discrimination policy</a:t>
            </a:r>
            <a:r>
              <a:rPr lang="en-US" dirty="0" smtClean="0"/>
              <a:t>? Sexual orientation and gender identity and expression? (we currently have two trans men who are student teaching and this was important for them). This may be something important for future teachers when looking for a district they want to work in if they are LGBT</a:t>
            </a:r>
          </a:p>
          <a:p>
            <a:pPr lvl="4" algn="l"/>
            <a:endParaRPr lang="en-US" b="1" dirty="0" smtClean="0"/>
          </a:p>
          <a:p>
            <a:endParaRPr lang="en-US" dirty="0" smtClean="0"/>
          </a:p>
          <a:p>
            <a:r>
              <a:rPr lang="en-US" b="1" u="sng" dirty="0" smtClean="0"/>
              <a:t>How do you respond to…“Are you gay?” </a:t>
            </a:r>
            <a:endParaRPr lang="en-US" dirty="0" smtClean="0"/>
          </a:p>
          <a:p>
            <a:r>
              <a:rPr lang="en-US" dirty="0" smtClean="0"/>
              <a:t> </a:t>
            </a:r>
          </a:p>
          <a:p>
            <a:r>
              <a:rPr lang="en-US" dirty="0" smtClean="0"/>
              <a:t>There are many reasons a student or an adult might ask this question and many different ways to respond. It might be curiosity — especially on the part of students — or it might be to get a rise out of a teacher. For children who have LGBT parents or family members it might be a way to open up a conversation with someone who they think understands their family. Students often have questions about an educator’s family life, such as “Are you married?” or “Do you have children?” A good initial response to the question, “Are you gay?” might be: </a:t>
            </a:r>
          </a:p>
          <a:p>
            <a:r>
              <a:rPr lang="en-US" dirty="0" smtClean="0"/>
              <a:t> </a:t>
            </a:r>
            <a:endParaRPr lang="en-US" b="1" dirty="0" smtClean="0"/>
          </a:p>
          <a:p>
            <a:pPr lvl="0"/>
            <a:r>
              <a:rPr lang="en-US" b="1" i="1" dirty="0" smtClean="0"/>
              <a:t>I’m curious, why are you asking? </a:t>
            </a:r>
            <a:endParaRPr lang="en-US" b="1" dirty="0" smtClean="0"/>
          </a:p>
          <a:p>
            <a:pPr lvl="0"/>
            <a:r>
              <a:rPr lang="en-US" b="1" i="1" dirty="0" smtClean="0"/>
              <a:t>Would you feel differently if I was? </a:t>
            </a:r>
            <a:endParaRPr lang="en-US" b="1" dirty="0" smtClean="0"/>
          </a:p>
          <a:p>
            <a:r>
              <a:rPr lang="en-US" dirty="0" smtClean="0"/>
              <a:t> </a:t>
            </a:r>
          </a:p>
          <a:p>
            <a:r>
              <a:rPr lang="en-US" dirty="0" smtClean="0"/>
              <a:t>An educator who is gay can decide if this is a moment that seems right to be open about his or her sexual orientation. If an educator is out to the principal, it is advisable to talk to the principal ahead of time about this possibility. It is easier for colleagues to support openly LGBT educators if they have the information ahead of time. LGBT educators who are not open about their sexual orientation or gender identity might say: </a:t>
            </a:r>
          </a:p>
          <a:p>
            <a:r>
              <a:rPr lang="en-US" i="1" dirty="0" smtClean="0"/>
              <a:t> </a:t>
            </a:r>
            <a:endParaRPr lang="en-US" b="1" dirty="0" smtClean="0"/>
          </a:p>
          <a:p>
            <a:pPr lvl="0"/>
            <a:r>
              <a:rPr lang="en-US" b="1" i="1" dirty="0" smtClean="0"/>
              <a:t>That’s not something I want to talk about</a:t>
            </a:r>
            <a:r>
              <a:rPr lang="en-US" b="1" dirty="0" smtClean="0"/>
              <a:t>. </a:t>
            </a:r>
          </a:p>
          <a:p>
            <a:pPr lvl="0"/>
            <a:r>
              <a:rPr lang="en-US" b="1" i="1" dirty="0" smtClean="0"/>
              <a:t>Since that has to do with my personal life, and we’re not here to learn about me, that is not something I want to talk about</a:t>
            </a:r>
            <a:r>
              <a:rPr lang="en-US" b="1" dirty="0" smtClean="0"/>
              <a:t>. </a:t>
            </a:r>
          </a:p>
          <a:p>
            <a:r>
              <a:rPr lang="en-US" dirty="0" smtClean="0"/>
              <a:t> </a:t>
            </a:r>
          </a:p>
          <a:p>
            <a:r>
              <a:rPr lang="en-US" dirty="0" smtClean="0"/>
              <a:t>Heterosexual educators also have different options to respond to this question. Instead of answering directly, they may also want to engage in dialogue by asking questions such as: </a:t>
            </a:r>
          </a:p>
          <a:p>
            <a:r>
              <a:rPr lang="en-US" i="1" dirty="0" smtClean="0"/>
              <a:t> </a:t>
            </a:r>
            <a:endParaRPr lang="en-US" dirty="0" smtClean="0"/>
          </a:p>
          <a:p>
            <a:pPr lvl="0"/>
            <a:r>
              <a:rPr lang="en-US" i="1" dirty="0" smtClean="0"/>
              <a:t>Would it make a difference to you if I was gay?</a:t>
            </a:r>
            <a:endParaRPr lang="en-US" dirty="0" smtClean="0"/>
          </a:p>
          <a:p>
            <a:pPr lvl="0"/>
            <a:r>
              <a:rPr lang="en-US" i="1" dirty="0" smtClean="0"/>
              <a:t>Why do you ask? </a:t>
            </a:r>
            <a:endParaRPr lang="en-US" dirty="0" smtClean="0"/>
          </a:p>
          <a:p>
            <a:pPr lvl="0"/>
            <a:r>
              <a:rPr lang="en-US" i="1" dirty="0" smtClean="0"/>
              <a:t>That’s not something I want to talk about. </a:t>
            </a:r>
            <a:endParaRPr lang="en-US" dirty="0" smtClean="0"/>
          </a:p>
          <a:p>
            <a:r>
              <a:rPr lang="en-US" dirty="0" smtClean="0"/>
              <a:t> </a:t>
            </a:r>
          </a:p>
          <a:p>
            <a:r>
              <a:rPr lang="en-US" dirty="0" smtClean="0"/>
              <a:t>Some heterosexual educators do not come out as heterosexual to support their LGBT colleagues.</a:t>
            </a:r>
          </a:p>
          <a:p>
            <a:r>
              <a:rPr lang="en-US" dirty="0" smtClean="0"/>
              <a:t> </a:t>
            </a:r>
            <a:endParaRPr lang="en-US" dirty="0"/>
          </a:p>
        </p:txBody>
      </p:sp>
      <p:sp>
        <p:nvSpPr>
          <p:cNvPr id="4" name="Slide Number Placeholder 3"/>
          <p:cNvSpPr>
            <a:spLocks noGrp="1"/>
          </p:cNvSpPr>
          <p:nvPr>
            <p:ph type="sldNum" sz="quarter" idx="10"/>
          </p:nvPr>
        </p:nvSpPr>
        <p:spPr/>
        <p:txBody>
          <a:bodyPr/>
          <a:lstStyle/>
          <a:p>
            <a:fld id="{FA565145-A8FA-437E-8360-477CBB0A0FEB}" type="slidenum">
              <a:rPr lang="en-US" smtClean="0"/>
              <a:pPr/>
              <a:t>33</a:t>
            </a:fld>
            <a:endParaRPr lang="en-US"/>
          </a:p>
        </p:txBody>
      </p:sp>
    </p:spTree>
    <p:extLst>
      <p:ext uri="{BB962C8B-B14F-4D97-AF65-F5344CB8AC3E}">
        <p14:creationId xmlns:p14="http://schemas.microsoft.com/office/powerpoint/2010/main" val="3809334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4"/>
            <a:r>
              <a:rPr lang="en-US" b="1" dirty="0" smtClean="0"/>
              <a:t>Help them understand that there will be same sex parents in the school, that is completely common and they need to respect all types of families to support the children…they should not treat them any differently than other families (except if their child is being harassed in school because of their family. </a:t>
            </a:r>
          </a:p>
          <a:p>
            <a:pPr lvl="4"/>
            <a:endParaRPr lang="en-US" b="1" dirty="0" smtClean="0"/>
          </a:p>
          <a:p>
            <a:pPr marL="1873240" lvl="4" defTabSz="936620">
              <a:defRPr/>
            </a:pPr>
            <a:r>
              <a:rPr lang="en-US" dirty="0" smtClean="0"/>
              <a:t>To teach them how to deal with Same sex parents…</a:t>
            </a:r>
            <a:r>
              <a:rPr lang="en-US" b="1" dirty="0" smtClean="0"/>
              <a:t>do not panic, </a:t>
            </a:r>
            <a:r>
              <a:rPr lang="en-US" dirty="0" smtClean="0"/>
              <a:t>treat them the same and be aware that there will be same sex parents in the school and they need to respect all types of families to support the children….</a:t>
            </a:r>
            <a:r>
              <a:rPr lang="en-US" b="1" dirty="0" smtClean="0"/>
              <a:t>it might help them be better teachers to understand what the home life is like for each student.</a:t>
            </a:r>
          </a:p>
          <a:p>
            <a:pPr lvl="4"/>
            <a:endParaRPr lang="en-US" b="1" dirty="0" smtClean="0"/>
          </a:p>
          <a:p>
            <a:r>
              <a:rPr lang="en-US" dirty="0" smtClean="0"/>
              <a:t> </a:t>
            </a:r>
          </a:p>
          <a:p>
            <a:pPr algn="l"/>
            <a:endParaRPr lang="en-US" dirty="0"/>
          </a:p>
        </p:txBody>
      </p:sp>
      <p:sp>
        <p:nvSpPr>
          <p:cNvPr id="4" name="Slide Number Placeholder 3"/>
          <p:cNvSpPr>
            <a:spLocks noGrp="1"/>
          </p:cNvSpPr>
          <p:nvPr>
            <p:ph type="sldNum" sz="quarter" idx="10"/>
          </p:nvPr>
        </p:nvSpPr>
        <p:spPr/>
        <p:txBody>
          <a:bodyPr/>
          <a:lstStyle/>
          <a:p>
            <a:fld id="{FA565145-A8FA-437E-8360-477CBB0A0FEB}" type="slidenum">
              <a:rPr lang="en-US" smtClean="0"/>
              <a:pPr/>
              <a:t>34</a:t>
            </a:fld>
            <a:endParaRPr lang="en-US"/>
          </a:p>
        </p:txBody>
      </p:sp>
    </p:spTree>
    <p:extLst>
      <p:ext uri="{BB962C8B-B14F-4D97-AF65-F5344CB8AC3E}">
        <p14:creationId xmlns:p14="http://schemas.microsoft.com/office/powerpoint/2010/main" val="32988517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defTabSz="936620">
              <a:defRPr/>
            </a:pPr>
            <a:r>
              <a:rPr lang="en-US" b="1" dirty="0" smtClean="0"/>
              <a:t>All student teachers should provide a safe and positive environment in the classroom for all of their students. </a:t>
            </a:r>
          </a:p>
          <a:p>
            <a:endParaRPr lang="en-US" u="sng" dirty="0" smtClean="0"/>
          </a:p>
          <a:p>
            <a:pPr>
              <a:buNone/>
            </a:pPr>
            <a:r>
              <a:rPr lang="en-US" b="1" u="sng" dirty="0" smtClean="0">
                <a:latin typeface="Book Antiqua" pitchFamily="18" charset="0"/>
              </a:rPr>
              <a:t>	How do you respond to the phrases: “That’s so Gay” or “No Homo”</a:t>
            </a:r>
          </a:p>
          <a:p>
            <a:r>
              <a:rPr lang="en-US" b="1" dirty="0" smtClean="0"/>
              <a:t>Stop It: </a:t>
            </a:r>
            <a:endParaRPr lang="en-US" dirty="0" smtClean="0"/>
          </a:p>
          <a:p>
            <a:r>
              <a:rPr lang="en-US" b="1" dirty="0" smtClean="0"/>
              <a:t>Keep it simple with quick responses. </a:t>
            </a:r>
            <a:r>
              <a:rPr lang="en-US" dirty="0" smtClean="0"/>
              <a:t>You could say: </a:t>
            </a:r>
          </a:p>
          <a:p>
            <a:pPr lvl="0"/>
            <a:r>
              <a:rPr lang="en-US" dirty="0" smtClean="0"/>
              <a:t>“Remember, we don‘t use put-downs in this class.”</a:t>
            </a:r>
          </a:p>
          <a:p>
            <a:pPr lvl="0"/>
            <a:r>
              <a:rPr lang="en-US" dirty="0" smtClean="0"/>
              <a:t>It‘s not OK to say “That‘s so gay.”</a:t>
            </a:r>
          </a:p>
          <a:p>
            <a:pPr lvl="0"/>
            <a:r>
              <a:rPr lang="en-US" dirty="0" smtClean="0"/>
              <a:t> “What did you mean by that?” </a:t>
            </a:r>
          </a:p>
          <a:p>
            <a:pPr lvl="0"/>
            <a:r>
              <a:rPr lang="en-US" dirty="0" smtClean="0"/>
              <a:t> “You may not have meant to be hurtful, but when you use the word ‘gay’ to mean something is bad or stupid, it is hurtful.”</a:t>
            </a:r>
          </a:p>
          <a:p>
            <a:r>
              <a:rPr lang="en-US" dirty="0" smtClean="0"/>
              <a:t> </a:t>
            </a:r>
          </a:p>
          <a:p>
            <a:r>
              <a:rPr lang="en-US" b="1" dirty="0" smtClean="0"/>
              <a:t>Educate</a:t>
            </a:r>
            <a:r>
              <a:rPr lang="en-US" dirty="0" smtClean="0"/>
              <a:t>: </a:t>
            </a:r>
          </a:p>
          <a:p>
            <a:pPr lvl="0"/>
            <a:r>
              <a:rPr lang="en-US" dirty="0" smtClean="0"/>
              <a:t>If you have the time and opportunity to educate on the spot, do it. If you don‘t, make time later. </a:t>
            </a:r>
          </a:p>
          <a:p>
            <a:pPr lvl="0"/>
            <a:r>
              <a:rPr lang="en-US" dirty="0" smtClean="0"/>
              <a:t>Be clear with students that when they use the word “gay” in a negative way they are being disrespectful. Also be clear that using the phrase “That’s so gay” is hurtful to other students who may have parents, siblings, aunts, uncles, neighbors, friends or other family members who are gay. </a:t>
            </a:r>
          </a:p>
          <a:p>
            <a:pPr lvl="0"/>
            <a:r>
              <a:rPr lang="en-US" dirty="0" smtClean="0"/>
              <a:t>In lessons on respect, stereotypes or prejudice include information about discrimination against lesbian, gay, bisexual and transgender people. </a:t>
            </a:r>
          </a:p>
          <a:p>
            <a:r>
              <a:rPr lang="en-US" dirty="0" smtClean="0"/>
              <a:t> </a:t>
            </a:r>
          </a:p>
          <a:p>
            <a:r>
              <a:rPr lang="en-US" b="1" dirty="0" smtClean="0"/>
              <a:t>Be Proactive: </a:t>
            </a:r>
            <a:endParaRPr lang="en-US" dirty="0" smtClean="0"/>
          </a:p>
          <a:p>
            <a:pPr lvl="0"/>
            <a:r>
              <a:rPr lang="en-US" dirty="0" smtClean="0"/>
              <a:t>Develop an environment of respect and caring for all students in your class and school. </a:t>
            </a:r>
          </a:p>
          <a:p>
            <a:pPr lvl="0"/>
            <a:r>
              <a:rPr lang="en-US" dirty="0" smtClean="0"/>
              <a:t>Establish clear school wide and classroom policies against name-calling and hurtful teasing. </a:t>
            </a:r>
          </a:p>
          <a:p>
            <a:pPr lvl="0"/>
            <a:r>
              <a:rPr lang="en-US" dirty="0" smtClean="0"/>
              <a:t>If you have been hearing the phrase “That‘s so gay” in your class or school, be explicit that rules against name-calling include that phrase and other anti-gay put-downs. </a:t>
            </a:r>
          </a:p>
          <a:p>
            <a:r>
              <a:rPr lang="en-US" dirty="0" smtClean="0"/>
              <a:t> </a:t>
            </a:r>
          </a:p>
          <a:p>
            <a:r>
              <a:rPr lang="en-US" b="1" dirty="0" smtClean="0"/>
              <a:t>Don’t Ignore It:</a:t>
            </a:r>
            <a:endParaRPr lang="en-US" dirty="0" smtClean="0"/>
          </a:p>
          <a:p>
            <a:pPr lvl="0"/>
            <a:r>
              <a:rPr lang="en-US" dirty="0" smtClean="0"/>
              <a:t>Ignoring name-calling and hurtful teasing allows it to continue and possibly get worse. If other students do not see action, they get the message that there is nothing wrong with it. </a:t>
            </a:r>
          </a:p>
          <a:p>
            <a:pPr lvl="0"/>
            <a:r>
              <a:rPr lang="en-US" dirty="0" smtClean="0"/>
              <a:t>Harassment does not go away on its own. </a:t>
            </a:r>
          </a:p>
          <a:p>
            <a:r>
              <a:rPr lang="en-US" b="1" dirty="0" smtClean="0"/>
              <a:t> </a:t>
            </a:r>
            <a:endParaRPr lang="en-US" dirty="0" smtClean="0"/>
          </a:p>
          <a:p>
            <a:r>
              <a:rPr lang="en-US" b="1" dirty="0" smtClean="0"/>
              <a:t>Don’t be Afraid of Making the Situation Worse: </a:t>
            </a:r>
            <a:endParaRPr lang="en-US" dirty="0" smtClean="0"/>
          </a:p>
          <a:p>
            <a:pPr lvl="0"/>
            <a:r>
              <a:rPr lang="en-US" dirty="0" smtClean="0"/>
              <a:t>Almost any response is better than ignoring the situation. You may not know exactly what to say, but you must stop the harassment. </a:t>
            </a:r>
          </a:p>
          <a:p>
            <a:pPr lvl="0"/>
            <a:r>
              <a:rPr lang="en-US" dirty="0" smtClean="0"/>
              <a:t>Taking action reaffirms limits. Interrupting name-calling isn‘t always easy. With experience you will become more comfortable in handling it. </a:t>
            </a:r>
          </a:p>
          <a:p>
            <a:r>
              <a:rPr lang="en-US" dirty="0" smtClean="0"/>
              <a:t> </a:t>
            </a:r>
          </a:p>
          <a:p>
            <a:r>
              <a:rPr lang="en-US" b="1" dirty="0" smtClean="0"/>
              <a:t>Don’t Excuse the Behavior: </a:t>
            </a:r>
            <a:endParaRPr lang="en-US" dirty="0" smtClean="0"/>
          </a:p>
          <a:p>
            <a:pPr lvl="0"/>
            <a:r>
              <a:rPr lang="en-US" dirty="0" smtClean="0"/>
              <a:t>Saying “Josh doesn‘t really know what it means,” or “Sarah was only joking,” excuses hurtful behavior. </a:t>
            </a:r>
          </a:p>
          <a:p>
            <a:r>
              <a:rPr lang="en-US" dirty="0" smtClean="0"/>
              <a:t> </a:t>
            </a:r>
          </a:p>
          <a:p>
            <a:r>
              <a:rPr lang="en-US" b="1" dirty="0" smtClean="0"/>
              <a:t>Don’t try to Judge How Upset the Target Was: </a:t>
            </a:r>
            <a:endParaRPr lang="en-US" dirty="0" smtClean="0"/>
          </a:p>
          <a:p>
            <a:pPr lvl="0"/>
            <a:r>
              <a:rPr lang="en-US" dirty="0" smtClean="0"/>
              <a:t>We have no way of knowing how a student is really feeling. Often, targets are embarrassed and pretend that they were not offended or hurt. Saying “Michael didn‘t seem upset by Laura‘s remark” trivializes the target‘s feelings. It tells the harasser that it is OK to make hurtful comments. It teaches not only the child targeted but also anyone in hearing range that they will not be protected from harassment. </a:t>
            </a:r>
          </a:p>
          <a:p>
            <a:r>
              <a:rPr lang="en-US" dirty="0" smtClean="0"/>
              <a:t> </a:t>
            </a:r>
          </a:p>
          <a:p>
            <a:r>
              <a:rPr lang="en-US" b="1" dirty="0" smtClean="0"/>
              <a:t>Don’t be Immobilized by Fear: </a:t>
            </a:r>
            <a:endParaRPr lang="en-US" dirty="0" smtClean="0"/>
          </a:p>
          <a:p>
            <a:pPr lvl="0"/>
            <a:r>
              <a:rPr lang="en-US" dirty="0" smtClean="0"/>
              <a:t>Making a mistake is far less serious than not acting at all. You can always go back to the student and say or do something else if you feel you did not respond well. </a:t>
            </a:r>
          </a:p>
          <a:p>
            <a:endParaRPr lang="en-US" dirty="0" smtClean="0"/>
          </a:p>
          <a:p>
            <a:pPr algn="l"/>
            <a:endParaRPr lang="en-US" dirty="0"/>
          </a:p>
        </p:txBody>
      </p:sp>
      <p:sp>
        <p:nvSpPr>
          <p:cNvPr id="4" name="Slide Number Placeholder 3"/>
          <p:cNvSpPr>
            <a:spLocks noGrp="1"/>
          </p:cNvSpPr>
          <p:nvPr>
            <p:ph type="sldNum" sz="quarter" idx="10"/>
          </p:nvPr>
        </p:nvSpPr>
        <p:spPr/>
        <p:txBody>
          <a:bodyPr/>
          <a:lstStyle/>
          <a:p>
            <a:fld id="{FA565145-A8FA-437E-8360-477CBB0A0FEB}" type="slidenum">
              <a:rPr lang="en-US" smtClean="0"/>
              <a:pPr/>
              <a:t>35</a:t>
            </a:fld>
            <a:endParaRPr lang="en-US"/>
          </a:p>
        </p:txBody>
      </p:sp>
    </p:spTree>
    <p:extLst>
      <p:ext uri="{BB962C8B-B14F-4D97-AF65-F5344CB8AC3E}">
        <p14:creationId xmlns:p14="http://schemas.microsoft.com/office/powerpoint/2010/main" val="2736184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film “It’s Elementary” addresses the</a:t>
            </a:r>
            <a:r>
              <a:rPr lang="en-US" baseline="0" dirty="0" smtClean="0"/>
              <a:t> topic of </a:t>
            </a:r>
            <a:r>
              <a:rPr lang="en-US" dirty="0" smtClean="0"/>
              <a:t>working with students from K-12 to college on </a:t>
            </a:r>
            <a:r>
              <a:rPr lang="en-US" b="1" dirty="0" smtClean="0"/>
              <a:t>how to appropriately deal with LGBTQA issues in schools</a:t>
            </a:r>
            <a:endParaRPr lang="en-US" b="1" baseline="0" dirty="0" smtClean="0"/>
          </a:p>
          <a:p>
            <a:endParaRPr lang="en-US" baseline="0" dirty="0" smtClean="0"/>
          </a:p>
          <a:p>
            <a:r>
              <a:rPr lang="en-US" baseline="0" dirty="0" smtClean="0"/>
              <a:t>Though we don’t have time to watch the whole video, I wanted to share this brief excerpt since it is the only film to address this topic head on—and it gives us an opportunity to hear from children</a:t>
            </a:r>
          </a:p>
          <a:p>
            <a:endParaRPr lang="en-US" baseline="0" dirty="0" smtClean="0"/>
          </a:p>
          <a:p>
            <a:r>
              <a:rPr lang="en-US" b="1" baseline="0" dirty="0" smtClean="0"/>
              <a:t>This is really WHY we need to have these conversations</a:t>
            </a:r>
          </a:p>
          <a:p>
            <a:endParaRPr lang="en-US" b="1" baseline="0" dirty="0" smtClean="0"/>
          </a:p>
          <a:p>
            <a:r>
              <a:rPr lang="en-US" baseline="0" dirty="0" smtClean="0"/>
              <a:t>SHOW CLIP</a:t>
            </a:r>
          </a:p>
          <a:p>
            <a:endParaRPr lang="en-US" baseline="0" dirty="0" smtClean="0"/>
          </a:p>
          <a:p>
            <a:r>
              <a:rPr lang="en-US" b="1" baseline="0" dirty="0" smtClean="0"/>
              <a:t>Like one of the teacher’s in the video says: teachers have to be there for all their students, and I know it’s your job to support them in that.</a:t>
            </a:r>
          </a:p>
        </p:txBody>
      </p:sp>
      <p:sp>
        <p:nvSpPr>
          <p:cNvPr id="4" name="Slide Number Placeholder 3"/>
          <p:cNvSpPr>
            <a:spLocks noGrp="1"/>
          </p:cNvSpPr>
          <p:nvPr>
            <p:ph type="sldNum" sz="quarter" idx="10"/>
          </p:nvPr>
        </p:nvSpPr>
        <p:spPr/>
        <p:txBody>
          <a:bodyPr/>
          <a:lstStyle/>
          <a:p>
            <a:fld id="{FA565145-A8FA-437E-8360-477CBB0A0FEB}" type="slidenum">
              <a:rPr lang="en-US" smtClean="0"/>
              <a:pPr/>
              <a:t>4</a:t>
            </a:fld>
            <a:endParaRPr lang="en-US"/>
          </a:p>
        </p:txBody>
      </p:sp>
    </p:spTree>
    <p:extLst>
      <p:ext uri="{BB962C8B-B14F-4D97-AF65-F5344CB8AC3E}">
        <p14:creationId xmlns:p14="http://schemas.microsoft.com/office/powerpoint/2010/main" val="19934239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lgn="l"/>
            <a:endParaRPr lang="en-US" dirty="0"/>
          </a:p>
        </p:txBody>
      </p:sp>
      <p:sp>
        <p:nvSpPr>
          <p:cNvPr id="4" name="Slide Number Placeholder 3"/>
          <p:cNvSpPr>
            <a:spLocks noGrp="1"/>
          </p:cNvSpPr>
          <p:nvPr>
            <p:ph type="sldNum" sz="quarter" idx="10"/>
          </p:nvPr>
        </p:nvSpPr>
        <p:spPr/>
        <p:txBody>
          <a:bodyPr/>
          <a:lstStyle/>
          <a:p>
            <a:fld id="{FA565145-A8FA-437E-8360-477CBB0A0FEB}" type="slidenum">
              <a:rPr lang="en-US" smtClean="0"/>
              <a:pPr/>
              <a:t>36</a:t>
            </a:fld>
            <a:endParaRPr lang="en-US"/>
          </a:p>
        </p:txBody>
      </p:sp>
    </p:spTree>
    <p:extLst>
      <p:ext uri="{BB962C8B-B14F-4D97-AF65-F5344CB8AC3E}">
        <p14:creationId xmlns:p14="http://schemas.microsoft.com/office/powerpoint/2010/main" val="4665389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6FC74F6E-8A86-4F86-ADD6-2B663A25C79E}" type="slidenum">
              <a:rPr lang="en-US" smtClean="0"/>
              <a:pPr/>
              <a:t>37</a:t>
            </a:fld>
            <a:endParaRPr lang="en-US"/>
          </a:p>
        </p:txBody>
      </p:sp>
    </p:spTree>
    <p:extLst>
      <p:ext uri="{BB962C8B-B14F-4D97-AF65-F5344CB8AC3E}">
        <p14:creationId xmlns:p14="http://schemas.microsoft.com/office/powerpoint/2010/main" val="2490164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dirty="0" smtClean="0"/>
              <a:t>Key Terms: </a:t>
            </a:r>
            <a:r>
              <a:rPr lang="en-US" dirty="0" err="1" smtClean="0"/>
              <a:t>Heteronormativity</a:t>
            </a:r>
            <a:endParaRPr lang="en-US" dirty="0" smtClean="0"/>
          </a:p>
          <a:p>
            <a:pPr>
              <a:buBlip>
                <a:blip r:embed="rId3"/>
              </a:buBlip>
            </a:pPr>
            <a:r>
              <a:rPr lang="en-US" dirty="0" err="1" smtClean="0"/>
              <a:t>Homonormativity</a:t>
            </a:r>
            <a:endParaRPr lang="en-US" dirty="0" smtClean="0"/>
          </a:p>
          <a:p>
            <a:pPr>
              <a:buBlip>
                <a:blip r:embed="rId3"/>
              </a:buBlip>
            </a:pPr>
            <a:r>
              <a:rPr lang="en-US" dirty="0" smtClean="0"/>
              <a:t>Queer</a:t>
            </a:r>
          </a:p>
          <a:p>
            <a:pPr>
              <a:buBlip>
                <a:blip r:embed="rId3"/>
              </a:buBlip>
            </a:pPr>
            <a:r>
              <a:rPr lang="en-US" dirty="0" smtClean="0"/>
              <a:t>Gender Expression</a:t>
            </a:r>
          </a:p>
          <a:p>
            <a:pPr>
              <a:buBlip>
                <a:blip r:embed="rId3"/>
              </a:buBlip>
            </a:pPr>
            <a:r>
              <a:rPr lang="en-US" dirty="0" smtClean="0"/>
              <a:t>Gender Identity</a:t>
            </a:r>
          </a:p>
          <a:p>
            <a:pPr>
              <a:buBlip>
                <a:blip r:embed="rId3"/>
              </a:buBlip>
            </a:pPr>
            <a:endParaRPr lang="en-US" dirty="0" smtClean="0"/>
          </a:p>
          <a:p>
            <a:pPr>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6FC74F6E-8A86-4F86-ADD6-2B663A25C79E}" type="slidenum">
              <a:rPr lang="en-US" smtClean="0"/>
              <a:pPr/>
              <a:t>38</a:t>
            </a:fld>
            <a:endParaRPr lang="en-US"/>
          </a:p>
        </p:txBody>
      </p:sp>
    </p:spTree>
    <p:extLst>
      <p:ext uri="{BB962C8B-B14F-4D97-AF65-F5344CB8AC3E}">
        <p14:creationId xmlns:p14="http://schemas.microsoft.com/office/powerpoint/2010/main" val="40409363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C74F6E-8A86-4F86-ADD6-2B663A25C79E}" type="slidenum">
              <a:rPr lang="en-US" smtClean="0"/>
              <a:pPr/>
              <a:t>39</a:t>
            </a:fld>
            <a:endParaRPr lang="en-US"/>
          </a:p>
        </p:txBody>
      </p:sp>
    </p:spTree>
    <p:extLst>
      <p:ext uri="{BB962C8B-B14F-4D97-AF65-F5344CB8AC3E}">
        <p14:creationId xmlns:p14="http://schemas.microsoft.com/office/powerpoint/2010/main" val="11777242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6620">
              <a:buFont typeface="Arial" pitchFamily="34" charset="0"/>
              <a:buChar char="•"/>
              <a:defRPr/>
            </a:pPr>
            <a:r>
              <a:rPr lang="en-US" b="1" dirty="0" smtClean="0"/>
              <a:t>Know that you are serving LGBTQ Students</a:t>
            </a:r>
            <a:r>
              <a:rPr lang="en-US" dirty="0" smtClean="0"/>
              <a:t>—we all are, they are all of our students &amp; it takes a</a:t>
            </a:r>
            <a:r>
              <a:rPr lang="en-US" baseline="0" dirty="0" smtClean="0"/>
              <a:t> village</a:t>
            </a:r>
          </a:p>
          <a:p>
            <a:pPr marL="0" lvl="1" defTabSz="936620">
              <a:defRPr/>
            </a:pPr>
            <a:endParaRPr lang="en-US" baseline="0" dirty="0" smtClean="0"/>
          </a:p>
          <a:p>
            <a:pPr marL="0" lvl="1" defTabSz="936620">
              <a:buFont typeface="Arial" pitchFamily="34" charset="0"/>
              <a:buChar char="•"/>
              <a:defRPr/>
            </a:pPr>
            <a:r>
              <a:rPr lang="en-US" b="1" baseline="0" dirty="0" smtClean="0"/>
              <a:t>Become a Safe Zone-</a:t>
            </a:r>
            <a:r>
              <a:rPr lang="en-US" baseline="0" dirty="0" smtClean="0"/>
              <a:t>-</a:t>
            </a:r>
            <a:r>
              <a:rPr lang="en-US" dirty="0" smtClean="0"/>
              <a:t>We train people (not spaces) to provide a network of support—Safe Zone allies are bridges who link people who need help to the resources they need—it allows us to extend the reach beyond the grasp of the LGBTQ Affairs Office. People exit the training with a skill set, prepared to be effective members of the network of support. </a:t>
            </a:r>
            <a:endParaRPr lang="en-US" sz="1100" dirty="0" smtClean="0"/>
          </a:p>
          <a:p>
            <a:pPr defTabSz="936620">
              <a:defRPr/>
            </a:pPr>
            <a:endParaRPr lang="en-US" dirty="0" smtClean="0"/>
          </a:p>
          <a:p>
            <a:pPr defTabSz="936620">
              <a:buFont typeface="Arial" pitchFamily="34" charset="0"/>
              <a:buChar char="•"/>
              <a:defRPr/>
            </a:pPr>
            <a:r>
              <a:rPr lang="en-US" b="1" dirty="0" smtClean="0"/>
              <a:t>Know our Campus Resources—thank </a:t>
            </a:r>
            <a:r>
              <a:rPr lang="en-US" dirty="0" smtClean="0"/>
              <a:t>you for inviting me in to share with you what we do</a:t>
            </a:r>
          </a:p>
          <a:p>
            <a:pPr defTabSz="936620">
              <a:defRPr/>
            </a:pPr>
            <a:endParaRPr lang="en-US" dirty="0" smtClean="0"/>
          </a:p>
          <a:p>
            <a:pPr defTabSz="936620">
              <a:buFont typeface="Arial" pitchFamily="34" charset="0"/>
              <a:buChar char="•"/>
              <a:defRPr/>
            </a:pPr>
            <a:r>
              <a:rPr lang="en-US" b="1" dirty="0" smtClean="0"/>
              <a:t>Refer students</a:t>
            </a:r>
            <a:r>
              <a:rPr lang="en-US" b="1" baseline="0" dirty="0" smtClean="0"/>
              <a:t> to</a:t>
            </a:r>
            <a:r>
              <a:rPr lang="en-US" b="0" baseline="0" dirty="0" smtClean="0"/>
              <a:t> us—LGBTQ students do deal with a lot of stress. Not all, but many. One e</a:t>
            </a:r>
            <a:r>
              <a:rPr lang="en-US" baseline="0" dirty="0" smtClean="0"/>
              <a:t>xample that sticks out is a student that Renee referred to me. She was concerned about a student who is in the midst of Coming Out and with that student’s permission, she was able to connect me to her. I never would have been able to connect to that student otherwise…but that referral allowed me to meet with and support that student at a crucial time in her life. We depend on the network of support and referral because we are a small office…</a:t>
            </a:r>
            <a:endParaRPr lang="en-US" dirty="0" smtClean="0"/>
          </a:p>
          <a:p>
            <a:pPr defTabSz="936620">
              <a:defRPr/>
            </a:pPr>
            <a:endParaRPr lang="en-US" dirty="0" smtClean="0"/>
          </a:p>
          <a:p>
            <a:endParaRPr lang="en-US" dirty="0" smtClean="0"/>
          </a:p>
          <a:p>
            <a:pPr algn="l"/>
            <a:endParaRPr lang="en-US" dirty="0"/>
          </a:p>
        </p:txBody>
      </p:sp>
      <p:sp>
        <p:nvSpPr>
          <p:cNvPr id="4" name="Slide Number Placeholder 3"/>
          <p:cNvSpPr>
            <a:spLocks noGrp="1"/>
          </p:cNvSpPr>
          <p:nvPr>
            <p:ph type="sldNum" sz="quarter" idx="10"/>
          </p:nvPr>
        </p:nvSpPr>
        <p:spPr/>
        <p:txBody>
          <a:bodyPr/>
          <a:lstStyle/>
          <a:p>
            <a:fld id="{FA565145-A8FA-437E-8360-477CBB0A0FEB}" type="slidenum">
              <a:rPr lang="en-US" smtClean="0"/>
              <a:pPr/>
              <a:t>40</a:t>
            </a:fld>
            <a:endParaRPr lang="en-US"/>
          </a:p>
        </p:txBody>
      </p:sp>
    </p:spTree>
    <p:extLst>
      <p:ext uri="{BB962C8B-B14F-4D97-AF65-F5344CB8AC3E}">
        <p14:creationId xmlns:p14="http://schemas.microsoft.com/office/powerpoint/2010/main" val="35003167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dirty="0" smtClean="0"/>
          </a:p>
        </p:txBody>
      </p:sp>
      <p:sp>
        <p:nvSpPr>
          <p:cNvPr id="4" name="Slide Number Placeholder 3"/>
          <p:cNvSpPr>
            <a:spLocks noGrp="1"/>
          </p:cNvSpPr>
          <p:nvPr>
            <p:ph type="sldNum" sz="quarter" idx="10"/>
          </p:nvPr>
        </p:nvSpPr>
        <p:spPr/>
        <p:txBody>
          <a:bodyPr/>
          <a:lstStyle/>
          <a:p>
            <a:fld id="{6FC74F6E-8A86-4F86-ADD6-2B663A25C79E}" type="slidenum">
              <a:rPr lang="en-US" smtClean="0"/>
              <a:pPr/>
              <a:t>41</a:t>
            </a:fld>
            <a:endParaRPr lang="en-US"/>
          </a:p>
        </p:txBody>
      </p:sp>
    </p:spTree>
    <p:extLst>
      <p:ext uri="{BB962C8B-B14F-4D97-AF65-F5344CB8AC3E}">
        <p14:creationId xmlns:p14="http://schemas.microsoft.com/office/powerpoint/2010/main" val="28057051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565145-A8FA-437E-8360-477CBB0A0FEB}" type="slidenum">
              <a:rPr lang="en-US" smtClean="0"/>
              <a:pPr/>
              <a:t>43</a:t>
            </a:fld>
            <a:endParaRPr lang="en-US"/>
          </a:p>
        </p:txBody>
      </p:sp>
    </p:spTree>
    <p:extLst>
      <p:ext uri="{BB962C8B-B14F-4D97-AF65-F5344CB8AC3E}">
        <p14:creationId xmlns:p14="http://schemas.microsoft.com/office/powerpoint/2010/main" val="4057427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at two other</a:t>
            </a:r>
            <a:r>
              <a:rPr lang="en-US" baseline="0" dirty="0" smtClean="0"/>
              <a:t> short videos from the Welcoming Schools resources. </a:t>
            </a:r>
            <a:endParaRPr lang="en-US" dirty="0"/>
          </a:p>
        </p:txBody>
      </p:sp>
      <p:sp>
        <p:nvSpPr>
          <p:cNvPr id="4" name="Slide Number Placeholder 3"/>
          <p:cNvSpPr>
            <a:spLocks noGrp="1"/>
          </p:cNvSpPr>
          <p:nvPr>
            <p:ph type="sldNum" sz="quarter" idx="10"/>
          </p:nvPr>
        </p:nvSpPr>
        <p:spPr/>
        <p:txBody>
          <a:bodyPr/>
          <a:lstStyle/>
          <a:p>
            <a:fld id="{005E4F66-66C1-4A5D-8166-061ED104337E}" type="slidenum">
              <a:rPr lang="en-US" smtClean="0"/>
              <a:pPr/>
              <a:t>5</a:t>
            </a:fld>
            <a:endParaRPr lang="en-US"/>
          </a:p>
        </p:txBody>
      </p:sp>
    </p:spTree>
    <p:extLst>
      <p:ext uri="{BB962C8B-B14F-4D97-AF65-F5344CB8AC3E}">
        <p14:creationId xmlns:p14="http://schemas.microsoft.com/office/powerpoint/2010/main" val="3229909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defTabSz="936620">
              <a:defRPr/>
            </a:pPr>
            <a:r>
              <a:rPr lang="en-US" dirty="0" smtClean="0"/>
              <a:t>The decision to create the Office of LGBTQ Affairs was brought about after nearly twenty years of advocacy by LGBT students, faculty and staff—People who devoted hour-upon-hour to promote equity in University policies and practices and build an inclusive campus climate. (I am aware that I stand on their shoulders in the work I do on campus).</a:t>
            </a:r>
          </a:p>
          <a:p>
            <a:pPr defTabSz="936620">
              <a:defRPr/>
            </a:pPr>
            <a:endParaRPr lang="en-US" dirty="0" smtClean="0"/>
          </a:p>
          <a:p>
            <a:pPr marL="468310" lvl="1" defTabSz="936620">
              <a:defRPr/>
            </a:pPr>
            <a:r>
              <a:rPr lang="en-US" dirty="0" smtClean="0"/>
              <a:t>In recognition of the significant needs of this marginalized community, the President’s LGBT Advisory Council recommended that President Shelton hire a Director of LGBTQ Affairs, which he did in 2007. The council did this for 2 primary reasons:</a:t>
            </a:r>
          </a:p>
          <a:p>
            <a:pPr marL="468310" lvl="1" defTabSz="936620">
              <a:defRPr/>
            </a:pPr>
            <a:endParaRPr lang="en-US" dirty="0" smtClean="0"/>
          </a:p>
          <a:p>
            <a:pPr marL="468310" lvl="1" defTabSz="936620">
              <a:defRPr/>
            </a:pPr>
            <a:r>
              <a:rPr lang="en-US" dirty="0" smtClean="0"/>
              <a:t>1.     For students, the council recognized the significant needs of this marginalized community--Sadly we know that LGBTQ students as a group are at a higher risk of isolation, depression, substance abuse, and even suicide</a:t>
            </a:r>
          </a:p>
          <a:p>
            <a:pPr marL="702465" lvl="1" indent="-234155" defTabSz="936620">
              <a:defRPr/>
            </a:pPr>
            <a:endParaRPr lang="en-US" dirty="0" smtClean="0"/>
          </a:p>
          <a:p>
            <a:pPr marL="702465" lvl="1" indent="-234155" defTabSz="936620">
              <a:defRPr/>
            </a:pPr>
            <a:r>
              <a:rPr lang="en-US" dirty="0" smtClean="0"/>
              <a:t>2.   For faculty and staff, the council recognized that to achieve our goal of becoming a top ten public research institution, we need to be able to retain world class faculty and staff, and therefore we must be inclusive of LGBTQ colleagues. </a:t>
            </a:r>
          </a:p>
          <a:p>
            <a:pPr defTabSz="936620">
              <a:defRPr/>
            </a:pPr>
            <a:endParaRPr lang="en-US" dirty="0" smtClean="0"/>
          </a:p>
          <a:p>
            <a:pPr defTabSz="936620">
              <a:buFont typeface="Arial" pitchFamily="34" charset="0"/>
              <a:buChar char="•"/>
              <a:defRPr/>
            </a:pPr>
            <a:r>
              <a:rPr lang="en-US" dirty="0" smtClean="0"/>
              <a:t>     I am proud to report this position brings the University of Arizona in line with over 160 other college campuses across the country that have professional staff to serve the LGBTQ campus community (</a:t>
            </a:r>
            <a:r>
              <a:rPr lang="en-US" i="1" dirty="0" smtClean="0"/>
              <a:t>National Consortium of Directors of Lesbian Gay Bisexual and Transgender Resources in Higher Education 2010Annual Report)</a:t>
            </a:r>
            <a:r>
              <a:rPr lang="en-US" dirty="0" smtClean="0"/>
              <a:t>.</a:t>
            </a:r>
          </a:p>
          <a:p>
            <a:pPr defTabSz="936620">
              <a:buFont typeface="Arial" pitchFamily="34" charset="0"/>
              <a:buChar char="•"/>
              <a:defRPr/>
            </a:pPr>
            <a:endParaRPr lang="en-US" dirty="0" smtClean="0"/>
          </a:p>
          <a:p>
            <a:pPr defTabSz="936620">
              <a:buFont typeface="Arial" pitchFamily="34" charset="0"/>
              <a:buChar char="•"/>
              <a:defRPr/>
            </a:pPr>
            <a:r>
              <a:rPr lang="en-US" dirty="0" smtClean="0"/>
              <a:t>I am also proud to share that the UA was the first in AZ to create a position like this.</a:t>
            </a:r>
          </a:p>
          <a:p>
            <a:pPr defTabSz="936620">
              <a:buFont typeface="Arial" pitchFamily="34" charset="0"/>
              <a:buChar char="•"/>
              <a:defRPr/>
            </a:pPr>
            <a:endParaRPr lang="en-US" dirty="0" smtClean="0"/>
          </a:p>
          <a:p>
            <a:r>
              <a:rPr lang="en-US" dirty="0" smtClean="0"/>
              <a:t>MISSION:</a:t>
            </a:r>
          </a:p>
          <a:p>
            <a:pPr defTabSz="936620">
              <a:defRPr/>
            </a:pPr>
            <a:r>
              <a:rPr lang="en-US" dirty="0" smtClean="0"/>
              <a:t>Every college student has the right to a safe learning environment where she or he can learn, grow and succeed. Every staff and faculty member has the right to feel protected and valued. </a:t>
            </a:r>
            <a:r>
              <a:rPr lang="en-US" b="1" dirty="0" smtClean="0"/>
              <a:t>By building, sustaining, and strengthening a visible LGBTQ campus community, the University of Arizona ensures </a:t>
            </a:r>
            <a:r>
              <a:rPr lang="en-US" b="1" i="1" dirty="0" smtClean="0"/>
              <a:t>all</a:t>
            </a:r>
            <a:r>
              <a:rPr lang="en-US" b="1" dirty="0" smtClean="0"/>
              <a:t> students, staff, and faculty can attain the University’s mission</a:t>
            </a:r>
            <a:r>
              <a:rPr lang="en-US" dirty="0" smtClean="0"/>
              <a:t>—to </a:t>
            </a:r>
            <a:r>
              <a:rPr lang="en-US" b="1" dirty="0" smtClean="0"/>
              <a:t>discover, educate, serve and inspire.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FC74F6E-8A86-4F86-ADD6-2B663A25C79E}" type="slidenum">
              <a:rPr lang="en-US" smtClean="0"/>
              <a:pPr/>
              <a:t>6</a:t>
            </a:fld>
            <a:endParaRPr lang="en-US"/>
          </a:p>
        </p:txBody>
      </p:sp>
    </p:spTree>
    <p:extLst>
      <p:ext uri="{BB962C8B-B14F-4D97-AF65-F5344CB8AC3E}">
        <p14:creationId xmlns:p14="http://schemas.microsoft.com/office/powerpoint/2010/main" val="3982768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Spring 2013 </a:t>
            </a:r>
            <a:r>
              <a:rPr lang="en-US" baseline="0" dirty="0" smtClean="0"/>
              <a:t>we moved into the LGBTQ Resource Center inside the Student Union—Room 404-O</a:t>
            </a:r>
          </a:p>
          <a:p>
            <a:endParaRPr lang="en-US" baseline="0" dirty="0" smtClean="0"/>
          </a:p>
          <a:p>
            <a:r>
              <a:rPr lang="en-US" b="1" dirty="0" smtClean="0"/>
              <a:t>Space Usage</a:t>
            </a:r>
            <a:endParaRPr lang="en-US" dirty="0" smtClean="0"/>
          </a:p>
          <a:p>
            <a:r>
              <a:rPr lang="en-US" dirty="0" smtClean="0"/>
              <a:t>Formerly Pride Alliance maintained a 15 x 20 ft. drop-in space inside the Center for Student Involvement and Leadership</a:t>
            </a:r>
          </a:p>
          <a:p>
            <a:r>
              <a:rPr lang="en-US" b="1" dirty="0" smtClean="0"/>
              <a:t> </a:t>
            </a:r>
          </a:p>
          <a:p>
            <a:pPr lvl="0"/>
            <a:r>
              <a:rPr lang="en-US" b="1" dirty="0" smtClean="0"/>
              <a:t>During 2013-2014, 246 unique students visited the center a total of 2,124 times. </a:t>
            </a:r>
            <a:endParaRPr lang="en-US" sz="1100" dirty="0" smtClean="0"/>
          </a:p>
          <a:p>
            <a:pPr lvl="1"/>
            <a:r>
              <a:rPr lang="en-US" dirty="0" smtClean="0"/>
              <a:t>90% of Center participants are undergrads and 5% are grad students (N=1112)</a:t>
            </a:r>
            <a:endParaRPr lang="en-US" sz="1100" dirty="0" smtClean="0"/>
          </a:p>
          <a:p>
            <a:pPr lvl="1"/>
            <a:r>
              <a:rPr lang="en-US" dirty="0" smtClean="0"/>
              <a:t>The top 3 reasons participants use the LGBTQ Resource Center (N=1835): </a:t>
            </a:r>
            <a:endParaRPr lang="en-US" sz="1100" dirty="0" smtClean="0"/>
          </a:p>
          <a:p>
            <a:pPr lvl="2"/>
            <a:r>
              <a:rPr lang="en-US" dirty="0" smtClean="0"/>
              <a:t>Social/Safe space (40%)</a:t>
            </a:r>
            <a:endParaRPr lang="en-US" sz="1100" dirty="0" smtClean="0"/>
          </a:p>
          <a:p>
            <a:pPr lvl="2"/>
            <a:r>
              <a:rPr lang="en-US" dirty="0" smtClean="0"/>
              <a:t> study (20%), </a:t>
            </a:r>
            <a:endParaRPr lang="en-US" sz="1100" dirty="0" smtClean="0"/>
          </a:p>
          <a:p>
            <a:r>
              <a:rPr lang="en-US" dirty="0" smtClean="0"/>
              <a:t>	eat lunch (16%) </a:t>
            </a:r>
          </a:p>
          <a:p>
            <a:endParaRPr lang="en-US" b="1" dirty="0" smtClean="0"/>
          </a:p>
          <a:p>
            <a:r>
              <a:rPr lang="en-US" b="1" dirty="0" smtClean="0"/>
              <a:t>It is their home away from home…</a:t>
            </a:r>
          </a:p>
          <a:p>
            <a:endParaRPr lang="en-US" b="1" dirty="0" smtClean="0"/>
          </a:p>
          <a:p>
            <a:pPr lvl="0"/>
            <a:r>
              <a:rPr lang="en-US" b="1" dirty="0" smtClean="0"/>
              <a:t>When asked what the LGBTQ Resource Center meant to them, students describe the impact:</a:t>
            </a:r>
            <a:endParaRPr lang="en-US" sz="1100" dirty="0" smtClean="0"/>
          </a:p>
          <a:p>
            <a:pPr lvl="1"/>
            <a:r>
              <a:rPr lang="en-US" dirty="0" smtClean="0"/>
              <a:t>“I wholeheartedly believe that if this center were not on campus, I would have already dropped out of college after my first semester at the University of Arizona.  I don't think it has saved my life necessarily, but it has definitely saved my future.” </a:t>
            </a:r>
            <a:endParaRPr lang="en-US" sz="1800" dirty="0" smtClean="0"/>
          </a:p>
          <a:p>
            <a:pPr lvl="1"/>
            <a:r>
              <a:rPr lang="en-US" dirty="0" smtClean="0"/>
              <a:t> “The center has without a doubt helped keep me here at the University of Arizona when I was close to giving up and quitting. This space is VITAL to my well being and the involvement opportunities help solidify my connection to the queer community here on campus, which has had a direct effect on my grades and self confidence”</a:t>
            </a:r>
            <a:endParaRPr lang="en-US" sz="1600" dirty="0" smtClean="0"/>
          </a:p>
          <a:p>
            <a:pPr lvl="1"/>
            <a:r>
              <a:rPr lang="en-US" dirty="0" smtClean="0"/>
              <a:t>“The center is my second home. I am safe and accepted here.”</a:t>
            </a:r>
            <a:endParaRPr lang="en-US" sz="16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FC74F6E-8A86-4F86-ADD6-2B663A25C79E}" type="slidenum">
              <a:rPr lang="en-US" smtClean="0"/>
              <a:pPr/>
              <a:t>7</a:t>
            </a:fld>
            <a:endParaRPr lang="en-US"/>
          </a:p>
        </p:txBody>
      </p:sp>
    </p:spTree>
    <p:extLst>
      <p:ext uri="{BB962C8B-B14F-4D97-AF65-F5344CB8AC3E}">
        <p14:creationId xmlns:p14="http://schemas.microsoft.com/office/powerpoint/2010/main" val="4294768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buFont typeface="Arial" pitchFamily="34" charset="0"/>
              <a:buChar char="•"/>
            </a:pPr>
            <a:endParaRPr lang="en-US" baseline="0" dirty="0" smtClean="0"/>
          </a:p>
          <a:p>
            <a:pPr lvl="1">
              <a:buFont typeface="Arial" pitchFamily="34" charset="0"/>
              <a:buChar char="•"/>
              <a:defRPr/>
            </a:pPr>
            <a:r>
              <a:rPr lang="en-US" dirty="0" smtClean="0"/>
              <a:t>    As</a:t>
            </a:r>
            <a:r>
              <a:rPr lang="en-US" baseline="0" dirty="0" smtClean="0"/>
              <a:t> t</a:t>
            </a:r>
            <a:r>
              <a:rPr lang="en-US" dirty="0" smtClean="0"/>
              <a:t>he Program Director for </a:t>
            </a:r>
            <a:r>
              <a:rPr lang="en-US" dirty="0" err="1" smtClean="0"/>
              <a:t>LGBTQ</a:t>
            </a:r>
            <a:r>
              <a:rPr lang="en-US" dirty="0" smtClean="0"/>
              <a:t> Affairs, I serve</a:t>
            </a:r>
            <a:r>
              <a:rPr lang="en-US" baseline="0" dirty="0" smtClean="0"/>
              <a:t> </a:t>
            </a:r>
            <a:r>
              <a:rPr lang="en-US" dirty="0" smtClean="0"/>
              <a:t>as hub for </a:t>
            </a:r>
            <a:r>
              <a:rPr lang="en-US" dirty="0" err="1" smtClean="0"/>
              <a:t>LGBTQ</a:t>
            </a:r>
            <a:r>
              <a:rPr lang="en-US" dirty="0" smtClean="0"/>
              <a:t> work happening at UA, which equips the institution to better serve our </a:t>
            </a:r>
            <a:r>
              <a:rPr lang="en-US" dirty="0" err="1" smtClean="0"/>
              <a:t>LGBTQ</a:t>
            </a:r>
            <a:r>
              <a:rPr lang="en-US" dirty="0" smtClean="0"/>
              <a:t> students…and after all, serving students is why we are all here. </a:t>
            </a:r>
          </a:p>
          <a:p>
            <a:pPr lvl="1">
              <a:buFont typeface="Arial" pitchFamily="34" charset="0"/>
              <a:buChar char="•"/>
              <a:defRPr/>
            </a:pPr>
            <a:endParaRPr lang="en-US" dirty="0" smtClean="0"/>
          </a:p>
          <a:p>
            <a:pPr lvl="2">
              <a:buFont typeface="Arial" pitchFamily="34" charset="0"/>
              <a:buChar char="•"/>
            </a:pPr>
            <a:r>
              <a:rPr lang="en-US" dirty="0" smtClean="0"/>
              <a:t>We support</a:t>
            </a:r>
            <a:r>
              <a:rPr lang="en-US" baseline="0" dirty="0" smtClean="0"/>
              <a:t> our 4 recognized LGBTQ student groups on campus—I directly advise Pride Alliance, our largest LGBTQ student org; I also work closely with DLP, </a:t>
            </a:r>
            <a:r>
              <a:rPr lang="en-US" baseline="0" dirty="0" err="1" smtClean="0"/>
              <a:t>MedPRIDE</a:t>
            </a:r>
            <a:r>
              <a:rPr lang="en-US" baseline="0" dirty="0" smtClean="0"/>
              <a:t> &amp; Pride Law. And I work with a variety of other student organizations across campus.</a:t>
            </a:r>
          </a:p>
          <a:p>
            <a:pPr lvl="2">
              <a:buFont typeface="Arial" pitchFamily="34" charset="0"/>
              <a:buNone/>
            </a:pPr>
            <a:endParaRPr lang="en-US" baseline="0" dirty="0" smtClean="0"/>
          </a:p>
          <a:p>
            <a:pPr lvl="2">
              <a:buFont typeface="Arial" pitchFamily="34" charset="0"/>
              <a:buChar char="•"/>
            </a:pPr>
            <a:r>
              <a:rPr lang="en-US" baseline="0" dirty="0" smtClean="0"/>
              <a:t>We work with the Institute for LGBT Studies, Out Reach and serve on the President’s LGBTQ Advisory Board. </a:t>
            </a:r>
          </a:p>
          <a:p>
            <a:pPr lvl="2">
              <a:buFont typeface="Arial" pitchFamily="34" charset="0"/>
              <a:buChar char="•"/>
            </a:pPr>
            <a:endParaRPr lang="en-US" baseline="0" dirty="0" smtClean="0"/>
          </a:p>
          <a:p>
            <a:pPr lvl="2">
              <a:buFont typeface="Arial" pitchFamily="34" charset="0"/>
              <a:buChar char="•"/>
            </a:pPr>
            <a:r>
              <a:rPr lang="en-US" baseline="0" dirty="0" smtClean="0"/>
              <a:t> We are part of Tucson’s Queer Strategic Partnership—where we work closely with the leading </a:t>
            </a:r>
            <a:r>
              <a:rPr lang="en-US" baseline="0" dirty="0" err="1" smtClean="0"/>
              <a:t>LGBTQ</a:t>
            </a:r>
            <a:r>
              <a:rPr lang="en-US" baseline="0" dirty="0" smtClean="0"/>
              <a:t> community organizations like Wingspan, </a:t>
            </a:r>
            <a:r>
              <a:rPr lang="en-US" baseline="0" dirty="0" err="1" smtClean="0"/>
              <a:t>SAAF</a:t>
            </a:r>
            <a:r>
              <a:rPr lang="en-US" baseline="0" dirty="0" smtClean="0"/>
              <a:t>, </a:t>
            </a:r>
            <a:r>
              <a:rPr lang="en-US" baseline="0" dirty="0" err="1" smtClean="0"/>
              <a:t>PFLAG</a:t>
            </a:r>
            <a:r>
              <a:rPr lang="en-US" baseline="0" dirty="0" smtClean="0"/>
              <a:t>, </a:t>
            </a:r>
            <a:r>
              <a:rPr lang="en-US" baseline="0" dirty="0" err="1" smtClean="0"/>
              <a:t>TIHAN</a:t>
            </a:r>
            <a:r>
              <a:rPr lang="en-US" baseline="0" dirty="0" smtClean="0"/>
              <a:t>, Alliance Fund, Chamber of Commerce, City Commission, Tucson pride and others!</a:t>
            </a:r>
          </a:p>
          <a:p>
            <a:pPr lvl="2">
              <a:buFont typeface="Arial" pitchFamily="34" charset="0"/>
              <a:buChar char="•"/>
            </a:pPr>
            <a:endParaRPr lang="en-US" baseline="0" dirty="0" smtClean="0"/>
          </a:p>
          <a:p>
            <a:pPr lvl="2">
              <a:buFont typeface="Arial" pitchFamily="34" charset="0"/>
              <a:buChar char="•"/>
            </a:pPr>
            <a:r>
              <a:rPr lang="en-US" baseline="0" dirty="0" smtClean="0"/>
              <a:t>  </a:t>
            </a:r>
            <a:r>
              <a:rPr lang="en-US" b="1" dirty="0" smtClean="0"/>
              <a:t> We have 3 major areas of focus: Providing support (Support Groups), Building a Healthy Community (Events/Intern Program), and Educating the Campus (Safe Zone and Panels) </a:t>
            </a:r>
            <a:endParaRPr lang="en-US" baseline="0" dirty="0" smtClean="0"/>
          </a:p>
          <a:p>
            <a:pPr lvl="1">
              <a:buFont typeface="Arial" pitchFamily="34" charset="0"/>
              <a:buChar char="•"/>
              <a:defRPr/>
            </a:pPr>
            <a:endParaRPr lang="en-US" dirty="0" smtClean="0"/>
          </a:p>
          <a:p>
            <a:pPr lvl="1">
              <a:buFont typeface="Arial" pitchFamily="34" charset="0"/>
              <a:buChar char="•"/>
              <a:defRPr/>
            </a:pPr>
            <a:endParaRPr lang="en-US" i="1" dirty="0" smtClean="0"/>
          </a:p>
          <a:p>
            <a:pPr lvl="1">
              <a:buFont typeface="Arial" pitchFamily="34" charset="0"/>
              <a:buChar char="•"/>
              <a:defRPr/>
            </a:pPr>
            <a:endParaRPr lang="en-US" dirty="0" smtClean="0"/>
          </a:p>
          <a:p>
            <a:pPr>
              <a:defRPr/>
            </a:pPr>
            <a:r>
              <a:rPr lang="en-US" dirty="0" smtClean="0"/>
              <a:t>A little bit about the programs we offer…</a:t>
            </a: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6FC74F6E-8A86-4F86-ADD6-2B663A25C79E}" type="slidenum">
              <a:rPr lang="en-US" smtClean="0"/>
              <a:pPr/>
              <a:t>9</a:t>
            </a:fld>
            <a:endParaRPr lang="en-US"/>
          </a:p>
        </p:txBody>
      </p:sp>
    </p:spTree>
    <p:extLst>
      <p:ext uri="{BB962C8B-B14F-4D97-AF65-F5344CB8AC3E}">
        <p14:creationId xmlns:p14="http://schemas.microsoft.com/office/powerpoint/2010/main" val="2304784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Providing support </a:t>
            </a:r>
          </a:p>
          <a:p>
            <a:r>
              <a:rPr lang="en-US" b="1" dirty="0" smtClean="0"/>
              <a:t> -I meet one on one with students</a:t>
            </a:r>
          </a:p>
          <a:p>
            <a:r>
              <a:rPr lang="en-US" b="1" dirty="0" smtClean="0"/>
              <a:t> </a:t>
            </a:r>
          </a:p>
          <a:p>
            <a:r>
              <a:rPr lang="en-US" b="1" dirty="0" smtClean="0"/>
              <a:t>And we have 3 groups:</a:t>
            </a:r>
          </a:p>
          <a:p>
            <a:endParaRPr lang="en-US" b="1" dirty="0" smtClean="0"/>
          </a:p>
          <a:p>
            <a:r>
              <a:rPr lang="en-US" b="1" dirty="0" smtClean="0"/>
              <a:t>1. LGBTQ SUPPORT GROUP</a:t>
            </a:r>
            <a:endParaRPr lang="en-US" sz="1100" dirty="0" smtClean="0"/>
          </a:p>
          <a:p>
            <a:r>
              <a:rPr lang="en-US" dirty="0" smtClean="0"/>
              <a:t>This is a collaborative program with Counseling and Psychological Services through Campus Health. This group is a safe place for UA students, faculty and staff to talk in an open and supportive environment about issues impacting their lives and the LGBTQ and Allied community. </a:t>
            </a:r>
            <a:r>
              <a:rPr lang="en-US" b="1" dirty="0" smtClean="0"/>
              <a:t>Group topics originate from participants, examples include</a:t>
            </a:r>
            <a:r>
              <a:rPr lang="en-US" dirty="0" smtClean="0"/>
              <a:t>: coming out, family dynamics, relationships, gender-identity/transitioning, sexual assault, coping strategies for unsupportive families and friends, how to develop positive self-esteem, and media representations. </a:t>
            </a:r>
            <a:r>
              <a:rPr lang="en-US" b="1" dirty="0" smtClean="0"/>
              <a:t>During 2014-2015, 69 unique students participated in this group, with an average of 10.7 students attending group each week.</a:t>
            </a:r>
          </a:p>
          <a:p>
            <a:endParaRPr lang="en-US" dirty="0" smtClean="0"/>
          </a:p>
          <a:p>
            <a:r>
              <a:rPr lang="en-US" dirty="0" smtClean="0"/>
              <a:t>2. QPOC</a:t>
            </a:r>
          </a:p>
          <a:p>
            <a:r>
              <a:rPr lang="en-US" dirty="0" smtClean="0"/>
              <a:t>The signage</a:t>
            </a:r>
            <a:r>
              <a:rPr lang="en-US" baseline="0" dirty="0" smtClean="0"/>
              <a:t> up there is old, they haven’t sent the new marketing. </a:t>
            </a:r>
            <a:r>
              <a:rPr lang="en-US" b="1" baseline="0" dirty="0" smtClean="0"/>
              <a:t>But it will be in AASA from 5-6pm in this upcoming Fall 2015. </a:t>
            </a:r>
            <a:r>
              <a:rPr lang="en-US" b="1" dirty="0" smtClean="0"/>
              <a:t>During 2014-2015, 25 students participated in this group.</a:t>
            </a:r>
          </a:p>
          <a:p>
            <a:endParaRPr lang="en-US" dirty="0" smtClean="0"/>
          </a:p>
          <a:p>
            <a:r>
              <a:rPr lang="en-US" dirty="0" smtClean="0"/>
              <a:t>3: Gender Spectrum Support Group</a:t>
            </a:r>
            <a:endParaRPr lang="en-US" sz="1100" dirty="0" smtClean="0"/>
          </a:p>
          <a:p>
            <a:endParaRPr lang="en-US" dirty="0"/>
          </a:p>
        </p:txBody>
      </p:sp>
      <p:sp>
        <p:nvSpPr>
          <p:cNvPr id="4" name="Slide Number Placeholder 3"/>
          <p:cNvSpPr>
            <a:spLocks noGrp="1"/>
          </p:cNvSpPr>
          <p:nvPr>
            <p:ph type="sldNum" sz="quarter" idx="10"/>
          </p:nvPr>
        </p:nvSpPr>
        <p:spPr/>
        <p:txBody>
          <a:bodyPr/>
          <a:lstStyle/>
          <a:p>
            <a:fld id="{6FC74F6E-8A86-4F86-ADD6-2B663A25C79E}" type="slidenum">
              <a:rPr lang="en-US" smtClean="0"/>
              <a:pPr/>
              <a:t>10</a:t>
            </a:fld>
            <a:endParaRPr lang="en-US"/>
          </a:p>
        </p:txBody>
      </p:sp>
    </p:spTree>
    <p:extLst>
      <p:ext uri="{BB962C8B-B14F-4D97-AF65-F5344CB8AC3E}">
        <p14:creationId xmlns:p14="http://schemas.microsoft.com/office/powerpoint/2010/main" val="415596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Building a Healthy Community (Events/Intern Program), </a:t>
            </a:r>
          </a:p>
          <a:p>
            <a:endParaRPr lang="en-US" b="1" dirty="0" smtClean="0"/>
          </a:p>
          <a:p>
            <a:r>
              <a:rPr lang="en-US" b="1" dirty="0" smtClean="0"/>
              <a:t>PRIDE ALLIANCE Internship Program </a:t>
            </a:r>
          </a:p>
          <a:p>
            <a:endParaRPr lang="en-US" b="1" dirty="0" smtClean="0"/>
          </a:p>
          <a:p>
            <a:r>
              <a:rPr lang="en-US" dirty="0" smtClean="0"/>
              <a:t>We started an internship program with Pride Alliance in spring of 2010 with 6 student interns. At this point we have doubled in size to a team of 12 interns,  graduate student volunteers and the Pride Alliance co-directors. </a:t>
            </a:r>
          </a:p>
          <a:p>
            <a:r>
              <a:rPr lang="en-US" dirty="0" smtClean="0"/>
              <a:t> </a:t>
            </a:r>
          </a:p>
          <a:p>
            <a:pPr defTabSz="936620">
              <a:defRPr/>
            </a:pPr>
            <a:r>
              <a:rPr lang="en-US" dirty="0" smtClean="0"/>
              <a:t>Interns are responsible for planning events, overseeing the resource center and conducting outreach. </a:t>
            </a:r>
            <a:endParaRPr lang="en-US" b="1" dirty="0" smtClean="0"/>
          </a:p>
          <a:p>
            <a:r>
              <a:rPr lang="en-US" b="1" dirty="0" smtClean="0"/>
              <a:t> </a:t>
            </a:r>
          </a:p>
          <a:p>
            <a:endParaRPr lang="en-US" b="0" dirty="0" smtClean="0"/>
          </a:p>
          <a:p>
            <a:endParaRPr lang="en-US" dirty="0"/>
          </a:p>
        </p:txBody>
      </p:sp>
      <p:sp>
        <p:nvSpPr>
          <p:cNvPr id="4" name="Slide Number Placeholder 3"/>
          <p:cNvSpPr>
            <a:spLocks noGrp="1"/>
          </p:cNvSpPr>
          <p:nvPr>
            <p:ph type="sldNum" sz="quarter" idx="10"/>
          </p:nvPr>
        </p:nvSpPr>
        <p:spPr/>
        <p:txBody>
          <a:bodyPr/>
          <a:lstStyle/>
          <a:p>
            <a:fld id="{6FC74F6E-8A86-4F86-ADD6-2B663A25C79E}" type="slidenum">
              <a:rPr lang="en-US" smtClean="0"/>
              <a:pPr/>
              <a:t>11</a:t>
            </a:fld>
            <a:endParaRPr lang="en-US"/>
          </a:p>
        </p:txBody>
      </p:sp>
    </p:spTree>
    <p:extLst>
      <p:ext uri="{BB962C8B-B14F-4D97-AF65-F5344CB8AC3E}">
        <p14:creationId xmlns:p14="http://schemas.microsoft.com/office/powerpoint/2010/main" val="1358410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55AC0D-2659-4AD9-B038-C9AF9C228DD1}" type="datetimeFigureOut">
              <a:rPr lang="en-US" smtClean="0"/>
              <a:pPr/>
              <a:t>8/14/17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F1DC4-F2C0-4D7A-A43A-DF28817B6229}" type="slidenum">
              <a:rPr lang="en-US" smtClean="0"/>
              <a:pPr/>
              <a:t>‹#›</a:t>
            </a:fld>
            <a:endParaRPr lang="en-US"/>
          </a:p>
        </p:txBody>
      </p:sp>
    </p:spTree>
    <p:extLst>
      <p:ext uri="{BB962C8B-B14F-4D97-AF65-F5344CB8AC3E}">
        <p14:creationId xmlns:p14="http://schemas.microsoft.com/office/powerpoint/2010/main" val="97331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55AC0D-2659-4AD9-B038-C9AF9C228DD1}" type="datetimeFigureOut">
              <a:rPr lang="en-US" smtClean="0"/>
              <a:pPr/>
              <a:t>8/14/17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F1DC4-F2C0-4D7A-A43A-DF28817B6229}" type="slidenum">
              <a:rPr lang="en-US" smtClean="0"/>
              <a:pPr/>
              <a:t>‹#›</a:t>
            </a:fld>
            <a:endParaRPr lang="en-US"/>
          </a:p>
        </p:txBody>
      </p:sp>
    </p:spTree>
    <p:extLst>
      <p:ext uri="{BB962C8B-B14F-4D97-AF65-F5344CB8AC3E}">
        <p14:creationId xmlns:p14="http://schemas.microsoft.com/office/powerpoint/2010/main" val="1529218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55AC0D-2659-4AD9-B038-C9AF9C228DD1}" type="datetimeFigureOut">
              <a:rPr lang="en-US" smtClean="0"/>
              <a:pPr/>
              <a:t>8/14/17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F1DC4-F2C0-4D7A-A43A-DF28817B6229}" type="slidenum">
              <a:rPr lang="en-US" smtClean="0"/>
              <a:pPr/>
              <a:t>‹#›</a:t>
            </a:fld>
            <a:endParaRPr lang="en-US"/>
          </a:p>
        </p:txBody>
      </p:sp>
    </p:spTree>
    <p:extLst>
      <p:ext uri="{BB962C8B-B14F-4D97-AF65-F5344CB8AC3E}">
        <p14:creationId xmlns:p14="http://schemas.microsoft.com/office/powerpoint/2010/main" val="1325823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8" name="Shape 68"/>
          <p:cNvSpPr>
            <a:spLocks noGrp="1"/>
          </p:cNvSpPr>
          <p:nvPr>
            <p:ph type="title"/>
          </p:nvPr>
        </p:nvSpPr>
        <p:spPr>
          <a:prstGeom prst="rect">
            <a:avLst/>
          </a:prstGeom>
        </p:spPr>
        <p:txBody>
          <a:bodyPr/>
          <a:lstStyle/>
          <a:p>
            <a:r>
              <a:t>Title Text</a:t>
            </a:r>
          </a:p>
        </p:txBody>
      </p:sp>
      <p:sp>
        <p:nvSpPr>
          <p:cNvPr id="69" name="Shape 69"/>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0" name="Shape 7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8044519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55AC0D-2659-4AD9-B038-C9AF9C228DD1}" type="datetimeFigureOut">
              <a:rPr lang="en-US" smtClean="0"/>
              <a:pPr/>
              <a:t>8/14/17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F1DC4-F2C0-4D7A-A43A-DF28817B6229}" type="slidenum">
              <a:rPr lang="en-US" smtClean="0"/>
              <a:pPr/>
              <a:t>‹#›</a:t>
            </a:fld>
            <a:endParaRPr lang="en-US"/>
          </a:p>
        </p:txBody>
      </p:sp>
    </p:spTree>
    <p:extLst>
      <p:ext uri="{BB962C8B-B14F-4D97-AF65-F5344CB8AC3E}">
        <p14:creationId xmlns:p14="http://schemas.microsoft.com/office/powerpoint/2010/main" val="3829985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55AC0D-2659-4AD9-B038-C9AF9C228DD1}" type="datetimeFigureOut">
              <a:rPr lang="en-US" smtClean="0"/>
              <a:pPr/>
              <a:t>8/14/17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F1DC4-F2C0-4D7A-A43A-DF28817B6229}" type="slidenum">
              <a:rPr lang="en-US" smtClean="0"/>
              <a:pPr/>
              <a:t>‹#›</a:t>
            </a:fld>
            <a:endParaRPr lang="en-US"/>
          </a:p>
        </p:txBody>
      </p:sp>
    </p:spTree>
    <p:extLst>
      <p:ext uri="{BB962C8B-B14F-4D97-AF65-F5344CB8AC3E}">
        <p14:creationId xmlns:p14="http://schemas.microsoft.com/office/powerpoint/2010/main" val="1429304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55AC0D-2659-4AD9-B038-C9AF9C228DD1}" type="datetimeFigureOut">
              <a:rPr lang="en-US" smtClean="0"/>
              <a:pPr/>
              <a:t>8/14/17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4F1DC4-F2C0-4D7A-A43A-DF28817B6229}" type="slidenum">
              <a:rPr lang="en-US" smtClean="0"/>
              <a:pPr/>
              <a:t>‹#›</a:t>
            </a:fld>
            <a:endParaRPr lang="en-US"/>
          </a:p>
        </p:txBody>
      </p:sp>
    </p:spTree>
    <p:extLst>
      <p:ext uri="{BB962C8B-B14F-4D97-AF65-F5344CB8AC3E}">
        <p14:creationId xmlns:p14="http://schemas.microsoft.com/office/powerpoint/2010/main" val="392113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55AC0D-2659-4AD9-B038-C9AF9C228DD1}" type="datetimeFigureOut">
              <a:rPr lang="en-US" smtClean="0"/>
              <a:pPr/>
              <a:t>8/14/17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4F1DC4-F2C0-4D7A-A43A-DF28817B6229}" type="slidenum">
              <a:rPr lang="en-US" smtClean="0"/>
              <a:pPr/>
              <a:t>‹#›</a:t>
            </a:fld>
            <a:endParaRPr lang="en-US"/>
          </a:p>
        </p:txBody>
      </p:sp>
    </p:spTree>
    <p:extLst>
      <p:ext uri="{BB962C8B-B14F-4D97-AF65-F5344CB8AC3E}">
        <p14:creationId xmlns:p14="http://schemas.microsoft.com/office/powerpoint/2010/main" val="583220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55AC0D-2659-4AD9-B038-C9AF9C228DD1}" type="datetimeFigureOut">
              <a:rPr lang="en-US" smtClean="0"/>
              <a:pPr/>
              <a:t>8/14/17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4F1DC4-F2C0-4D7A-A43A-DF28817B6229}" type="slidenum">
              <a:rPr lang="en-US" smtClean="0"/>
              <a:pPr/>
              <a:t>‹#›</a:t>
            </a:fld>
            <a:endParaRPr lang="en-US"/>
          </a:p>
        </p:txBody>
      </p:sp>
    </p:spTree>
    <p:extLst>
      <p:ext uri="{BB962C8B-B14F-4D97-AF65-F5344CB8AC3E}">
        <p14:creationId xmlns:p14="http://schemas.microsoft.com/office/powerpoint/2010/main" val="4254176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55AC0D-2659-4AD9-B038-C9AF9C228DD1}" type="datetimeFigureOut">
              <a:rPr lang="en-US" smtClean="0"/>
              <a:pPr/>
              <a:t>8/14/17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4F1DC4-F2C0-4D7A-A43A-DF28817B6229}" type="slidenum">
              <a:rPr lang="en-US" smtClean="0"/>
              <a:pPr/>
              <a:t>‹#›</a:t>
            </a:fld>
            <a:endParaRPr lang="en-US"/>
          </a:p>
        </p:txBody>
      </p:sp>
    </p:spTree>
    <p:extLst>
      <p:ext uri="{BB962C8B-B14F-4D97-AF65-F5344CB8AC3E}">
        <p14:creationId xmlns:p14="http://schemas.microsoft.com/office/powerpoint/2010/main" val="1403739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55AC0D-2659-4AD9-B038-C9AF9C228DD1}" type="datetimeFigureOut">
              <a:rPr lang="en-US" smtClean="0"/>
              <a:pPr/>
              <a:t>8/14/17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4F1DC4-F2C0-4D7A-A43A-DF28817B6229}" type="slidenum">
              <a:rPr lang="en-US" smtClean="0"/>
              <a:pPr/>
              <a:t>‹#›</a:t>
            </a:fld>
            <a:endParaRPr lang="en-US"/>
          </a:p>
        </p:txBody>
      </p:sp>
    </p:spTree>
    <p:extLst>
      <p:ext uri="{BB962C8B-B14F-4D97-AF65-F5344CB8AC3E}">
        <p14:creationId xmlns:p14="http://schemas.microsoft.com/office/powerpoint/2010/main" val="1330476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55AC0D-2659-4AD9-B038-C9AF9C228DD1}" type="datetimeFigureOut">
              <a:rPr lang="en-US" smtClean="0"/>
              <a:pPr/>
              <a:t>8/14/17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4F1DC4-F2C0-4D7A-A43A-DF28817B6229}" type="slidenum">
              <a:rPr lang="en-US" smtClean="0"/>
              <a:pPr/>
              <a:t>‹#›</a:t>
            </a:fld>
            <a:endParaRPr lang="en-US"/>
          </a:p>
        </p:txBody>
      </p:sp>
    </p:spTree>
    <p:extLst>
      <p:ext uri="{BB962C8B-B14F-4D97-AF65-F5344CB8AC3E}">
        <p14:creationId xmlns:p14="http://schemas.microsoft.com/office/powerpoint/2010/main" val="3633958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55AC0D-2659-4AD9-B038-C9AF9C228DD1}" type="datetimeFigureOut">
              <a:rPr lang="en-US" smtClean="0"/>
              <a:pPr/>
              <a:t>8/14/17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4F1DC4-F2C0-4D7A-A43A-DF28817B6229}" type="slidenum">
              <a:rPr lang="en-US" smtClean="0"/>
              <a:pPr/>
              <a:t>‹#›</a:t>
            </a:fld>
            <a:endParaRPr lang="en-US"/>
          </a:p>
        </p:txBody>
      </p:sp>
    </p:spTree>
    <p:extLst>
      <p:ext uri="{BB962C8B-B14F-4D97-AF65-F5344CB8AC3E}">
        <p14:creationId xmlns:p14="http://schemas.microsoft.com/office/powerpoint/2010/main" val="209184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32.gif"/><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jpeg"/><Relationship Id="rId3"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G"/><Relationship Id="rId3"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PWyj_OfQpnU" TargetMode="External"/><Relationship Id="rId4" Type="http://schemas.openxmlformats.org/officeDocument/2006/relationships/image" Target="../media/image4.jpeg"/><Relationship Id="rId5" Type="http://schemas.openxmlformats.org/officeDocument/2006/relationships/image" Target="../media/image5.g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cbrochin@email.arizona.edu"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2.jpeg"/><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3" Type="http://schemas.openxmlformats.org/officeDocument/2006/relationships/hyperlink" Target="http://www.welcomingschools.org/our-films/what-can-we-do/" TargetMode="External"/><Relationship Id="rId4" Type="http://schemas.openxmlformats.org/officeDocument/2006/relationships/hyperlink" Target="http://www.welcomingschools.org/our-films/what-do-you-know/"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81000"/>
            <a:ext cx="21336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4099" name="Text Box 5"/>
          <p:cNvSpPr txBox="1">
            <a:spLocks noChangeArrowheads="1"/>
          </p:cNvSpPr>
          <p:nvPr/>
        </p:nvSpPr>
        <p:spPr bwMode="auto">
          <a:xfrm>
            <a:off x="2590800" y="914400"/>
            <a:ext cx="6113463" cy="1448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a:tabLst>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charset="0"/>
                <a:ea typeface="SimSun" charset="-122"/>
              </a:defRPr>
            </a:lvl1pPr>
            <a:lvl2pPr>
              <a:tabLst>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charset="0"/>
                <a:ea typeface="SimSun" charset="-122"/>
              </a:defRPr>
            </a:lvl2pPr>
            <a:lvl3pPr>
              <a:tabLst>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charset="0"/>
                <a:ea typeface="SimSun" charset="-122"/>
              </a:defRPr>
            </a:lvl3pPr>
            <a:lvl4pPr>
              <a:tabLst>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charset="0"/>
                <a:ea typeface="SimSun" charset="-122"/>
              </a:defRPr>
            </a:lvl4pPr>
            <a:lvl5pPr>
              <a:tabLst>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charset="0"/>
                <a:ea typeface="SimSun" charset="-122"/>
              </a:defRPr>
            </a:lvl5pPr>
            <a:lvl6pPr marL="2514600" indent="-228600" defTabSz="457200" eaLnBrk="0" fontAlgn="base" hangingPunct="0">
              <a:spcBef>
                <a:spcPct val="0"/>
              </a:spcBef>
              <a:spcAft>
                <a:spcPct val="0"/>
              </a:spcAft>
              <a:tabLst>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charset="0"/>
                <a:ea typeface="SimSun" charset="-122"/>
              </a:defRPr>
            </a:lvl6pPr>
            <a:lvl7pPr marL="2971800" indent="-228600" defTabSz="457200" eaLnBrk="0" fontAlgn="base" hangingPunct="0">
              <a:spcBef>
                <a:spcPct val="0"/>
              </a:spcBef>
              <a:spcAft>
                <a:spcPct val="0"/>
              </a:spcAft>
              <a:tabLst>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charset="0"/>
                <a:ea typeface="SimSun" charset="-122"/>
              </a:defRPr>
            </a:lvl7pPr>
            <a:lvl8pPr marL="3429000" indent="-228600" defTabSz="457200" eaLnBrk="0" fontAlgn="base" hangingPunct="0">
              <a:spcBef>
                <a:spcPct val="0"/>
              </a:spcBef>
              <a:spcAft>
                <a:spcPct val="0"/>
              </a:spcAft>
              <a:tabLst>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charset="0"/>
                <a:ea typeface="SimSun" charset="-122"/>
              </a:defRPr>
            </a:lvl8pPr>
            <a:lvl9pPr marL="3886200" indent="-228600" defTabSz="457200" eaLnBrk="0" fontAlgn="base" hangingPunct="0">
              <a:spcBef>
                <a:spcPct val="0"/>
              </a:spcBef>
              <a:spcAft>
                <a:spcPct val="0"/>
              </a:spcAft>
              <a:tabLst>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chemeClr val="bg1"/>
                </a:solidFill>
                <a:latin typeface="Arial" charset="0"/>
                <a:ea typeface="SimSun" charset="-122"/>
              </a:defRPr>
            </a:lvl9pPr>
          </a:lstStyle>
          <a:p>
            <a:pPr algn="r" eaLnBrk="1" hangingPunct="1">
              <a:buSzPct val="100000"/>
            </a:pPr>
            <a:r>
              <a:rPr lang="en-US" altLang="en-US" sz="4400" b="1" dirty="0" smtClean="0">
                <a:solidFill>
                  <a:schemeClr val="tx2">
                    <a:lumMod val="75000"/>
                  </a:schemeClr>
                </a:solidFill>
                <a:latin typeface="Book Antiqua" pitchFamily="18" charset="0"/>
              </a:rPr>
              <a:t>College of Education Instructor Training</a:t>
            </a:r>
            <a:endParaRPr lang="en-US" altLang="en-US" sz="4400" b="1" dirty="0">
              <a:solidFill>
                <a:schemeClr val="tx2">
                  <a:lumMod val="75000"/>
                </a:schemeClr>
              </a:solidFill>
              <a:latin typeface="Book Antiqua" pitchFamily="18" charset="0"/>
            </a:endParaRPr>
          </a:p>
        </p:txBody>
      </p:sp>
      <p:sp>
        <p:nvSpPr>
          <p:cNvPr id="4100" name="Text Box 5"/>
          <p:cNvSpPr txBox="1">
            <a:spLocks noChangeArrowheads="1"/>
          </p:cNvSpPr>
          <p:nvPr/>
        </p:nvSpPr>
        <p:spPr bwMode="auto">
          <a:xfrm>
            <a:off x="838200" y="2590800"/>
            <a:ext cx="7772400" cy="17565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marL="342900" indent="-336550">
              <a:spcBef>
                <a:spcPts val="800"/>
              </a:spcBef>
              <a:buClr>
                <a:srgbClr val="000000"/>
              </a:buClr>
              <a:buSzPct val="100000"/>
              <a:buFont typeface="Times New Roman"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3200">
                <a:solidFill>
                  <a:srgbClr val="000000"/>
                </a:solidFill>
                <a:latin typeface="Calibri" pitchFamily="32" charset="0"/>
                <a:ea typeface="SimSun" charset="-122"/>
              </a:defRPr>
            </a:lvl1pPr>
            <a:lvl2pPr>
              <a:spcBef>
                <a:spcPts val="700"/>
              </a:spcBef>
              <a:buClr>
                <a:srgbClr val="000000"/>
              </a:buClr>
              <a:buSzPct val="100000"/>
              <a:buFont typeface="Times New Roman"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800">
                <a:solidFill>
                  <a:srgbClr val="000000"/>
                </a:solidFill>
                <a:latin typeface="Calibri" pitchFamily="32" charset="0"/>
                <a:ea typeface="SimSun" charset="-122"/>
              </a:defRPr>
            </a:lvl2pPr>
            <a:lvl3pPr>
              <a:spcBef>
                <a:spcPts val="600"/>
              </a:spcBef>
              <a:buClr>
                <a:srgbClr val="000000"/>
              </a:buClr>
              <a:buSzPct val="100000"/>
              <a:buFont typeface="Times New Roman"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pitchFamily="32" charset="0"/>
                <a:ea typeface="SimSun" charset="-122"/>
              </a:defRPr>
            </a:lvl3pPr>
            <a:lvl4pPr>
              <a:spcBef>
                <a:spcPts val="500"/>
              </a:spcBef>
              <a:buClr>
                <a:srgbClr val="000000"/>
              </a:buClr>
              <a:buSzPct val="100000"/>
              <a:buFont typeface="Times New Roman"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000">
                <a:solidFill>
                  <a:srgbClr val="000000"/>
                </a:solidFill>
                <a:latin typeface="Calibri" pitchFamily="32" charset="0"/>
                <a:ea typeface="SimSun" charset="-122"/>
              </a:defRPr>
            </a:lvl4pPr>
            <a:lvl5pPr>
              <a:spcBef>
                <a:spcPts val="500"/>
              </a:spcBef>
              <a:buClr>
                <a:srgbClr val="000000"/>
              </a:buClr>
              <a:buSzPct val="100000"/>
              <a:buFont typeface="Times New Roman"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000">
                <a:solidFill>
                  <a:srgbClr val="000000"/>
                </a:solidFill>
                <a:latin typeface="Calibri" pitchFamily="32" charset="0"/>
                <a:ea typeface="SimSun" charset="-122"/>
              </a:defRPr>
            </a:lvl5pPr>
            <a:lvl6pPr marL="2514600" indent="-228600" defTabSz="457200" eaLnBrk="0" fontAlgn="base" hangingPunct="0">
              <a:spcBef>
                <a:spcPts val="500"/>
              </a:spcBef>
              <a:spcAft>
                <a:spcPct val="0"/>
              </a:spcAft>
              <a:buClr>
                <a:srgbClr val="000000"/>
              </a:buClr>
              <a:buSzPct val="100000"/>
              <a:buFont typeface="Times New Roman"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000">
                <a:solidFill>
                  <a:srgbClr val="000000"/>
                </a:solidFill>
                <a:latin typeface="Calibri" pitchFamily="32" charset="0"/>
                <a:ea typeface="SimSun" charset="-122"/>
              </a:defRPr>
            </a:lvl6pPr>
            <a:lvl7pPr marL="2971800" indent="-228600" defTabSz="457200" eaLnBrk="0" fontAlgn="base" hangingPunct="0">
              <a:spcBef>
                <a:spcPts val="500"/>
              </a:spcBef>
              <a:spcAft>
                <a:spcPct val="0"/>
              </a:spcAft>
              <a:buClr>
                <a:srgbClr val="000000"/>
              </a:buClr>
              <a:buSzPct val="100000"/>
              <a:buFont typeface="Times New Roman"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000">
                <a:solidFill>
                  <a:srgbClr val="000000"/>
                </a:solidFill>
                <a:latin typeface="Calibri" pitchFamily="32" charset="0"/>
                <a:ea typeface="SimSun" charset="-122"/>
              </a:defRPr>
            </a:lvl7pPr>
            <a:lvl8pPr marL="3429000" indent="-228600" defTabSz="457200" eaLnBrk="0" fontAlgn="base" hangingPunct="0">
              <a:spcBef>
                <a:spcPts val="500"/>
              </a:spcBef>
              <a:spcAft>
                <a:spcPct val="0"/>
              </a:spcAft>
              <a:buClr>
                <a:srgbClr val="000000"/>
              </a:buClr>
              <a:buSzPct val="100000"/>
              <a:buFont typeface="Times New Roman"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000">
                <a:solidFill>
                  <a:srgbClr val="000000"/>
                </a:solidFill>
                <a:latin typeface="Calibri" pitchFamily="32" charset="0"/>
                <a:ea typeface="SimSun" charset="-122"/>
              </a:defRPr>
            </a:lvl8pPr>
            <a:lvl9pPr marL="3886200" indent="-228600" defTabSz="457200" eaLnBrk="0" fontAlgn="base" hangingPunct="0">
              <a:spcBef>
                <a:spcPts val="500"/>
              </a:spcBef>
              <a:spcAft>
                <a:spcPct val="0"/>
              </a:spcAft>
              <a:buClr>
                <a:srgbClr val="000000"/>
              </a:buClr>
              <a:buSzPct val="100000"/>
              <a:buFont typeface="Times New Roman"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000">
                <a:solidFill>
                  <a:srgbClr val="000000"/>
                </a:solidFill>
                <a:latin typeface="Calibri" pitchFamily="32" charset="0"/>
                <a:ea typeface="SimSun" charset="-122"/>
              </a:defRPr>
            </a:lvl9pPr>
          </a:lstStyle>
          <a:p>
            <a:pPr algn="ctr">
              <a:spcBef>
                <a:spcPct val="0"/>
              </a:spcBef>
              <a:buClrTx/>
            </a:pPr>
            <a:r>
              <a:rPr lang="en-US" altLang="en-US" sz="6000" b="1" dirty="0" smtClean="0">
                <a:latin typeface="Book Antiqua" pitchFamily="18" charset="0"/>
              </a:rPr>
              <a:t/>
            </a:r>
            <a:br>
              <a:rPr lang="en-US" altLang="en-US" sz="6000" b="1" dirty="0" smtClean="0">
                <a:latin typeface="Book Antiqua" pitchFamily="18" charset="0"/>
              </a:rPr>
            </a:br>
            <a:r>
              <a:rPr lang="en-US" altLang="en-US" sz="2400" dirty="0" smtClean="0">
                <a:latin typeface="Book Antiqua" pitchFamily="18" charset="0"/>
              </a:rPr>
              <a:t/>
            </a:r>
            <a:br>
              <a:rPr lang="en-US" altLang="en-US" sz="2400" dirty="0" smtClean="0">
                <a:latin typeface="Book Antiqua" pitchFamily="18" charset="0"/>
              </a:rPr>
            </a:br>
            <a:endParaRPr lang="en-US" altLang="en-US" sz="2400" dirty="0">
              <a:solidFill>
                <a:srgbClr val="993366"/>
              </a:solidFill>
              <a:latin typeface="Book Antiqua" pitchFamily="18" charset="0"/>
            </a:endParaRPr>
          </a:p>
        </p:txBody>
      </p:sp>
      <p:sp>
        <p:nvSpPr>
          <p:cNvPr id="5" name="TextBox 4"/>
          <p:cNvSpPr txBox="1"/>
          <p:nvPr/>
        </p:nvSpPr>
        <p:spPr>
          <a:xfrm>
            <a:off x="2209800" y="5638800"/>
            <a:ext cx="4038600" cy="369332"/>
          </a:xfrm>
          <a:prstGeom prst="rect">
            <a:avLst/>
          </a:prstGeom>
          <a:noFill/>
        </p:spPr>
        <p:txBody>
          <a:bodyPr wrap="square" rtlCol="0">
            <a:spAutoFit/>
          </a:bodyPr>
          <a:lstStyle/>
          <a:p>
            <a:endParaRPr lang="en-US" dirty="0"/>
          </a:p>
        </p:txBody>
      </p:sp>
      <p:sp>
        <p:nvSpPr>
          <p:cNvPr id="6" name="TextBox 6"/>
          <p:cNvSpPr txBox="1">
            <a:spLocks noChangeArrowheads="1"/>
          </p:cNvSpPr>
          <p:nvPr/>
        </p:nvSpPr>
        <p:spPr bwMode="auto">
          <a:xfrm>
            <a:off x="838200" y="3276600"/>
            <a:ext cx="7772400" cy="1938992"/>
          </a:xfrm>
          <a:prstGeom prst="rect">
            <a:avLst/>
          </a:prstGeom>
          <a:noFill/>
          <a:ln w="9525">
            <a:noFill/>
            <a:miter lim="800000"/>
            <a:headEnd/>
            <a:tailEnd/>
          </a:ln>
        </p:spPr>
        <p:txBody>
          <a:bodyPr wrap="square">
            <a:spAutoFit/>
          </a:bodyPr>
          <a:lstStyle/>
          <a:p>
            <a:pPr algn="ctr"/>
            <a:r>
              <a:rPr lang="en-US" sz="2400" b="1" dirty="0" smtClean="0">
                <a:solidFill>
                  <a:schemeClr val="tx2">
                    <a:lumMod val="75000"/>
                  </a:schemeClr>
                </a:solidFill>
                <a:latin typeface="Book Antiqua" panose="02040602050305030304" pitchFamily="18" charset="0"/>
              </a:rPr>
              <a:t>“</a:t>
            </a:r>
            <a:r>
              <a:rPr lang="en-US" sz="2400" dirty="0" smtClean="0">
                <a:solidFill>
                  <a:schemeClr val="tx2">
                    <a:lumMod val="75000"/>
                  </a:schemeClr>
                </a:solidFill>
                <a:latin typeface="Book Antiqua" panose="02040602050305030304" pitchFamily="18" charset="0"/>
              </a:rPr>
              <a:t>Although the University of Arizona may not be as progressive as neighboring campuses in California, it does represent the most </a:t>
            </a:r>
            <a:r>
              <a:rPr lang="en-US" sz="2400" dirty="0" err="1" smtClean="0">
                <a:solidFill>
                  <a:schemeClr val="tx2">
                    <a:lumMod val="75000"/>
                  </a:schemeClr>
                </a:solidFill>
                <a:latin typeface="Book Antiqua" panose="02040602050305030304" pitchFamily="18" charset="0"/>
              </a:rPr>
              <a:t>LGBT</a:t>
            </a:r>
            <a:r>
              <a:rPr lang="en-US" sz="2400" dirty="0" smtClean="0">
                <a:solidFill>
                  <a:schemeClr val="tx2">
                    <a:lumMod val="75000"/>
                  </a:schemeClr>
                </a:solidFill>
                <a:latin typeface="Book Antiqua" panose="02040602050305030304" pitchFamily="18" charset="0"/>
              </a:rPr>
              <a:t>-friendly campus in the state and one of the best choices in the Southwest.</a:t>
            </a:r>
            <a:r>
              <a:rPr lang="en-US" sz="2400" b="1" dirty="0" smtClean="0">
                <a:solidFill>
                  <a:schemeClr val="tx2">
                    <a:lumMod val="75000"/>
                  </a:schemeClr>
                </a:solidFill>
                <a:latin typeface="Book Antiqua" panose="02040602050305030304" pitchFamily="18" charset="0"/>
              </a:rPr>
              <a:t>”</a:t>
            </a:r>
            <a:endParaRPr lang="en-US" sz="2400" b="1" dirty="0">
              <a:solidFill>
                <a:schemeClr val="tx2">
                  <a:lumMod val="75000"/>
                </a:schemeClr>
              </a:solidFill>
              <a:latin typeface="Book Antiqua" panose="02040602050305030304" pitchFamily="18" charset="0"/>
            </a:endParaRPr>
          </a:p>
          <a:p>
            <a:pPr algn="r"/>
            <a:r>
              <a:rPr lang="en-US" sz="2400" b="1" dirty="0">
                <a:solidFill>
                  <a:schemeClr val="tx2">
                    <a:lumMod val="75000"/>
                  </a:schemeClr>
                </a:solidFill>
                <a:latin typeface="Book Antiqua" panose="02040602050305030304" pitchFamily="18" charset="0"/>
              </a:rPr>
              <a:t>- </a:t>
            </a:r>
            <a:r>
              <a:rPr lang="en-US" sz="2400" i="1" dirty="0" smtClean="0">
                <a:solidFill>
                  <a:schemeClr val="tx2">
                    <a:lumMod val="75000"/>
                  </a:schemeClr>
                </a:solidFill>
                <a:latin typeface="Book Antiqua" panose="02040602050305030304" pitchFamily="18" charset="0"/>
              </a:rPr>
              <a:t>The Advocate: College Guide for </a:t>
            </a:r>
            <a:r>
              <a:rPr lang="en-US" sz="2400" i="1" dirty="0" err="1" smtClean="0">
                <a:solidFill>
                  <a:schemeClr val="tx2">
                    <a:lumMod val="75000"/>
                  </a:schemeClr>
                </a:solidFill>
                <a:latin typeface="Book Antiqua" panose="02040602050305030304" pitchFamily="18" charset="0"/>
              </a:rPr>
              <a:t>LGBT</a:t>
            </a:r>
            <a:r>
              <a:rPr lang="en-US" sz="2400" i="1" dirty="0" smtClean="0">
                <a:solidFill>
                  <a:schemeClr val="tx2">
                    <a:lumMod val="75000"/>
                  </a:schemeClr>
                </a:solidFill>
                <a:latin typeface="Book Antiqua" panose="02040602050305030304" pitchFamily="18" charset="0"/>
              </a:rPr>
              <a:t> Students </a:t>
            </a:r>
            <a:endParaRPr lang="en-US" sz="2400" b="1" dirty="0">
              <a:solidFill>
                <a:schemeClr val="tx2">
                  <a:lumMod val="75000"/>
                </a:schemeClr>
              </a:solidFill>
              <a:latin typeface="Book Antiqua" panose="02040602050305030304" pitchFamily="18" charset="0"/>
            </a:endParaRPr>
          </a:p>
        </p:txBody>
      </p:sp>
      <p:pic>
        <p:nvPicPr>
          <p:cNvPr id="7" name="Picture 6" descr="UA_LGBTQ_bkgrd_200-281.jpg"/>
          <p:cNvPicPr>
            <a:picLocks noChangeAspect="1"/>
          </p:cNvPicPr>
          <p:nvPr/>
        </p:nvPicPr>
        <p:blipFill>
          <a:blip r:embed="rId4" cstate="print"/>
          <a:stretch>
            <a:fillRect/>
          </a:stretch>
        </p:blipFill>
        <p:spPr>
          <a:xfrm>
            <a:off x="2667000" y="5791200"/>
            <a:ext cx="3758422" cy="734158"/>
          </a:xfrm>
          <a:prstGeom prst="rect">
            <a:avLst/>
          </a:prstGeom>
        </p:spPr>
      </p:pic>
    </p:spTree>
    <p:extLst>
      <p:ext uri="{BB962C8B-B14F-4D97-AF65-F5344CB8AC3E}">
        <p14:creationId xmlns:p14="http://schemas.microsoft.com/office/powerpoint/2010/main" val="3423972739"/>
      </p:ext>
    </p:extLst>
  </p:cSld>
  <p:clrMapOvr>
    <a:masterClrMapping/>
  </p:clrMapOvr>
  <p:transition advTm="819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ender Spectrum Group 2013 Flier.jpg"/>
          <p:cNvPicPr>
            <a:picLocks noGrp="1" noChangeAspect="1"/>
          </p:cNvPicPr>
          <p:nvPr>
            <p:ph idx="1"/>
          </p:nvPr>
        </p:nvPicPr>
        <p:blipFill>
          <a:blip r:embed="rId3" cstate="print"/>
          <a:stretch>
            <a:fillRect/>
          </a:stretch>
        </p:blipFill>
        <p:spPr>
          <a:xfrm>
            <a:off x="5190832" y="-154108"/>
            <a:ext cx="4181768" cy="7243108"/>
          </a:xfrm>
        </p:spPr>
      </p:pic>
      <p:pic>
        <p:nvPicPr>
          <p:cNvPr id="8" name="Picture 7" descr="QPOC Flier Spring 14.jpg"/>
          <p:cNvPicPr>
            <a:picLocks noChangeAspect="1"/>
          </p:cNvPicPr>
          <p:nvPr/>
        </p:nvPicPr>
        <p:blipFill>
          <a:blip r:embed="rId4" cstate="print"/>
          <a:stretch>
            <a:fillRect/>
          </a:stretch>
        </p:blipFill>
        <p:spPr>
          <a:xfrm>
            <a:off x="9232" y="3341639"/>
            <a:ext cx="5334000" cy="3497312"/>
          </a:xfrm>
          <a:prstGeom prst="rect">
            <a:avLst/>
          </a:prstGeom>
        </p:spPr>
      </p:pic>
      <p:pic>
        <p:nvPicPr>
          <p:cNvPr id="9" name="Picture 8" descr="LGBTQA Support Group Front Wallet Card.jpg"/>
          <p:cNvPicPr>
            <a:picLocks noChangeAspect="1"/>
          </p:cNvPicPr>
          <p:nvPr/>
        </p:nvPicPr>
        <p:blipFill>
          <a:blip r:embed="rId5" cstate="print"/>
          <a:stretch>
            <a:fillRect/>
          </a:stretch>
        </p:blipFill>
        <p:spPr>
          <a:xfrm>
            <a:off x="9233" y="38100"/>
            <a:ext cx="5334000" cy="3303538"/>
          </a:xfrm>
          <a:prstGeom prst="rect">
            <a:avLst/>
          </a:prstGeom>
        </p:spPr>
      </p:pic>
    </p:spTree>
    <p:extLst>
      <p:ext uri="{BB962C8B-B14F-4D97-AF65-F5344CB8AC3E}">
        <p14:creationId xmlns:p14="http://schemas.microsoft.com/office/powerpoint/2010/main" val="27317286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newpridelogo.png"/>
          <p:cNvPicPr>
            <a:picLocks noChangeAspect="1"/>
          </p:cNvPicPr>
          <p:nvPr/>
        </p:nvPicPr>
        <p:blipFill>
          <a:blip r:embed="rId3" cstate="print"/>
          <a:srcRect/>
          <a:stretch>
            <a:fillRect/>
          </a:stretch>
        </p:blipFill>
        <p:spPr bwMode="auto">
          <a:xfrm>
            <a:off x="2895600" y="0"/>
            <a:ext cx="3048000" cy="1466850"/>
          </a:xfrm>
          <a:prstGeom prst="rect">
            <a:avLst/>
          </a:prstGeom>
          <a:noFill/>
          <a:ln w="9525">
            <a:noFill/>
            <a:miter lim="800000"/>
            <a:headEnd/>
            <a:tailEnd/>
          </a:ln>
        </p:spPr>
      </p:pic>
      <p:sp>
        <p:nvSpPr>
          <p:cNvPr id="6" name="TextBox 5"/>
          <p:cNvSpPr txBox="1"/>
          <p:nvPr/>
        </p:nvSpPr>
        <p:spPr>
          <a:xfrm>
            <a:off x="2743200" y="6324600"/>
            <a:ext cx="5029200" cy="369332"/>
          </a:xfrm>
          <a:prstGeom prst="rect">
            <a:avLst/>
          </a:prstGeom>
          <a:noFill/>
        </p:spPr>
        <p:txBody>
          <a:bodyPr wrap="square" rtlCol="0">
            <a:spAutoFit/>
          </a:bodyPr>
          <a:lstStyle/>
          <a:p>
            <a:r>
              <a:rPr lang="en-US" b="1" dirty="0" smtClean="0">
                <a:latin typeface="Book Antiqua" panose="02040602050305030304" pitchFamily="18" charset="0"/>
              </a:rPr>
              <a:t>Pride Alliance Intern Team – Fall 2014</a:t>
            </a:r>
            <a:endParaRPr lang="en-US" b="1" dirty="0">
              <a:latin typeface="Book Antiqua" panose="02040602050305030304"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1747958"/>
            <a:ext cx="6972300" cy="4047883"/>
          </a:xfrm>
          <a:prstGeom prst="rect">
            <a:avLst/>
          </a:prstGeom>
        </p:spPr>
      </p:pic>
    </p:spTree>
    <p:extLst>
      <p:ext uri="{BB962C8B-B14F-4D97-AF65-F5344CB8AC3E}">
        <p14:creationId xmlns:p14="http://schemas.microsoft.com/office/powerpoint/2010/main" val="17912514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53947"/>
            <a:ext cx="5105400" cy="3504053"/>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928" y="476"/>
            <a:ext cx="5098472" cy="334736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00" y="28152"/>
            <a:ext cx="4401098" cy="6801696"/>
          </a:xfrm>
          <a:prstGeom prst="rect">
            <a:avLst/>
          </a:prstGeom>
        </p:spPr>
      </p:pic>
    </p:spTree>
    <p:extLst>
      <p:ext uri="{BB962C8B-B14F-4D97-AF65-F5344CB8AC3E}">
        <p14:creationId xmlns:p14="http://schemas.microsoft.com/office/powerpoint/2010/main" val="29464635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228600"/>
            <a:ext cx="8458200" cy="2819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57200" y="344500"/>
            <a:ext cx="8077200" cy="6186309"/>
          </a:xfrm>
          <a:prstGeom prst="rect">
            <a:avLst/>
          </a:prstGeom>
        </p:spPr>
        <p:txBody>
          <a:bodyPr wrap="square">
            <a:spAutoFit/>
          </a:bodyPr>
          <a:lstStyle/>
          <a:p>
            <a:pPr algn="r"/>
            <a:r>
              <a:rPr lang="en-US" sz="2800" b="1" dirty="0" smtClean="0">
                <a:solidFill>
                  <a:schemeClr val="bg1"/>
                </a:solidFill>
                <a:latin typeface="Book Antiqua" panose="02040602050305030304" pitchFamily="18" charset="0"/>
                <a:cs typeface="Times New Roman" panose="02020603050405020304" pitchFamily="18" charset="0"/>
              </a:rPr>
              <a:t>Next </a:t>
            </a:r>
            <a:r>
              <a:rPr lang="en-US" sz="2800" b="1" dirty="0">
                <a:solidFill>
                  <a:schemeClr val="bg1"/>
                </a:solidFill>
                <a:latin typeface="Book Antiqua" panose="02040602050305030304" pitchFamily="18" charset="0"/>
                <a:cs typeface="Times New Roman" panose="02020603050405020304" pitchFamily="18" charset="0"/>
              </a:rPr>
              <a:t>training</a:t>
            </a:r>
            <a:r>
              <a:rPr lang="en-US" sz="2800" b="1" dirty="0" smtClean="0">
                <a:solidFill>
                  <a:schemeClr val="bg1"/>
                </a:solidFill>
                <a:latin typeface="Book Antiqua" panose="02040602050305030304" pitchFamily="18" charset="0"/>
                <a:cs typeface="Times New Roman" panose="02020603050405020304" pitchFamily="18" charset="0"/>
              </a:rPr>
              <a:t>: </a:t>
            </a:r>
            <a:endParaRPr lang="en-US" sz="2800" b="1" dirty="0">
              <a:solidFill>
                <a:schemeClr val="bg1"/>
              </a:solidFill>
              <a:latin typeface="Book Antiqua" panose="02040602050305030304" pitchFamily="18" charset="0"/>
              <a:cs typeface="Times New Roman" panose="02020603050405020304" pitchFamily="18" charset="0"/>
            </a:endParaRPr>
          </a:p>
          <a:p>
            <a:pPr algn="r"/>
            <a:r>
              <a:rPr lang="en-US" sz="2800" b="1" dirty="0" smtClean="0">
                <a:solidFill>
                  <a:schemeClr val="bg1"/>
                </a:solidFill>
                <a:latin typeface="Book Antiqua" panose="02040602050305030304" pitchFamily="18" charset="0"/>
                <a:cs typeface="Times New Roman" panose="02020603050405020304" pitchFamily="18" charset="0"/>
              </a:rPr>
              <a:t>Visit website for</a:t>
            </a:r>
          </a:p>
          <a:p>
            <a:pPr algn="r"/>
            <a:r>
              <a:rPr lang="en-US" sz="2800" b="1" dirty="0" smtClean="0">
                <a:solidFill>
                  <a:schemeClr val="bg1"/>
                </a:solidFill>
                <a:latin typeface="Book Antiqua" panose="02040602050305030304" pitchFamily="18" charset="0"/>
                <a:cs typeface="Times New Roman" panose="02020603050405020304" pitchFamily="18" charset="0"/>
              </a:rPr>
              <a:t> most up to date information. </a:t>
            </a:r>
            <a:r>
              <a:rPr lang="en-US" sz="2000" b="1" dirty="0" smtClean="0">
                <a:solidFill>
                  <a:schemeClr val="bg1"/>
                </a:solidFill>
                <a:latin typeface="Book Antiqua" panose="02040602050305030304" pitchFamily="18" charset="0"/>
                <a:cs typeface="Times New Roman" panose="02020603050405020304" pitchFamily="18" charset="0"/>
              </a:rPr>
              <a:t/>
            </a:r>
            <a:br>
              <a:rPr lang="en-US" sz="2000" b="1" dirty="0" smtClean="0">
                <a:solidFill>
                  <a:schemeClr val="bg1"/>
                </a:solidFill>
                <a:latin typeface="Book Antiqua" panose="02040602050305030304" pitchFamily="18" charset="0"/>
                <a:cs typeface="Times New Roman" panose="02020603050405020304" pitchFamily="18" charset="0"/>
              </a:rPr>
            </a:br>
            <a:r>
              <a:rPr lang="en-US" b="1" dirty="0" smtClean="0">
                <a:solidFill>
                  <a:schemeClr val="bg1"/>
                </a:solidFill>
                <a:latin typeface="Book Antiqua" panose="02040602050305030304" pitchFamily="18" charset="0"/>
                <a:cs typeface="Times New Roman" panose="02020603050405020304" pitchFamily="18" charset="0"/>
              </a:rPr>
              <a:t/>
            </a:r>
            <a:br>
              <a:rPr lang="en-US" b="1" dirty="0" smtClean="0">
                <a:solidFill>
                  <a:schemeClr val="bg1"/>
                </a:solidFill>
                <a:latin typeface="Book Antiqua" panose="02040602050305030304" pitchFamily="18" charset="0"/>
                <a:cs typeface="Times New Roman" panose="02020603050405020304" pitchFamily="18" charset="0"/>
              </a:rPr>
            </a:br>
            <a:r>
              <a:rPr lang="en-US" dirty="0" smtClean="0">
                <a:solidFill>
                  <a:schemeClr val="bg1"/>
                </a:solidFill>
                <a:latin typeface="Book Antiqua" panose="02040602050305030304" pitchFamily="18" charset="0"/>
                <a:cs typeface="Times New Roman" panose="02020603050405020304" pitchFamily="18" charset="0"/>
              </a:rPr>
              <a:t>Register </a:t>
            </a:r>
            <a:r>
              <a:rPr lang="en-US" dirty="0">
                <a:solidFill>
                  <a:schemeClr val="bg1"/>
                </a:solidFill>
                <a:latin typeface="Book Antiqua" panose="02040602050305030304" pitchFamily="18" charset="0"/>
                <a:cs typeface="Times New Roman" panose="02020603050405020304" pitchFamily="18" charset="0"/>
              </a:rPr>
              <a:t>online at UA LGBTQ Affairs </a:t>
            </a:r>
            <a:r>
              <a:rPr lang="en-US" dirty="0" smtClean="0">
                <a:solidFill>
                  <a:schemeClr val="bg1"/>
                </a:solidFill>
                <a:latin typeface="Book Antiqua" panose="02040602050305030304" pitchFamily="18" charset="0"/>
                <a:cs typeface="Times New Roman" panose="02020603050405020304" pitchFamily="18" charset="0"/>
              </a:rPr>
              <a:t>website </a:t>
            </a:r>
          </a:p>
          <a:p>
            <a:pPr algn="r"/>
            <a:r>
              <a:rPr lang="en-US" sz="1600" dirty="0" smtClean="0">
                <a:solidFill>
                  <a:schemeClr val="bg1"/>
                </a:solidFill>
                <a:latin typeface="Book Antiqua" panose="02040602050305030304" pitchFamily="18" charset="0"/>
                <a:cs typeface="Times New Roman" panose="02020603050405020304" pitchFamily="18" charset="0"/>
              </a:rPr>
              <a:t>(lgbtq.arizona.edu</a:t>
            </a:r>
            <a:r>
              <a:rPr lang="en-US" sz="1600" b="1" dirty="0" smtClean="0">
                <a:solidFill>
                  <a:schemeClr val="bg1"/>
                </a:solidFill>
                <a:latin typeface="Book Antiqua" panose="02040602050305030304" pitchFamily="18" charset="0"/>
                <a:cs typeface="Times New Roman" panose="02020603050405020304" pitchFamily="18" charset="0"/>
              </a:rPr>
              <a:t>)</a:t>
            </a:r>
          </a:p>
          <a:p>
            <a:endParaRPr lang="en-US" sz="2000" dirty="0" smtClean="0">
              <a:latin typeface="Book Antiqua" panose="02040602050305030304" pitchFamily="18" charset="0"/>
              <a:cs typeface="Times New Roman" panose="02020603050405020304" pitchFamily="18" charset="0"/>
            </a:endParaRPr>
          </a:p>
          <a:p>
            <a:endParaRPr lang="en-US" sz="2000" dirty="0" smtClean="0">
              <a:latin typeface="Book Antiqua" panose="02040602050305030304" pitchFamily="18" charset="0"/>
              <a:cs typeface="Times New Roman" panose="02020603050405020304" pitchFamily="18" charset="0"/>
            </a:endParaRPr>
          </a:p>
          <a:p>
            <a:pPr marL="285750" indent="-285750">
              <a:buFont typeface="Arial" panose="020B0604020202020204" pitchFamily="34" charset="0"/>
              <a:buChar char="•"/>
            </a:pPr>
            <a:r>
              <a:rPr lang="en-US" sz="2000" dirty="0" smtClean="0">
                <a:latin typeface="Book Antiqua" panose="02040602050305030304" pitchFamily="18" charset="0"/>
                <a:cs typeface="Times New Roman" panose="02020603050405020304" pitchFamily="18" charset="0"/>
              </a:rPr>
              <a:t>Campus-wide </a:t>
            </a:r>
            <a:r>
              <a:rPr lang="en-US" sz="2000" dirty="0">
                <a:latin typeface="Book Antiqua" panose="02040602050305030304" pitchFamily="18" charset="0"/>
                <a:cs typeface="Times New Roman" panose="02020603050405020304" pitchFamily="18" charset="0"/>
              </a:rPr>
              <a:t>program committed to making </a:t>
            </a:r>
            <a:r>
              <a:rPr lang="en-US" sz="2000" dirty="0" smtClean="0">
                <a:latin typeface="Book Antiqua" panose="02040602050305030304" pitchFamily="18" charset="0"/>
                <a:cs typeface="Times New Roman" panose="02020603050405020304" pitchFamily="18" charset="0"/>
              </a:rPr>
              <a:t>UA a </a:t>
            </a:r>
            <a:r>
              <a:rPr lang="en-US" sz="2000" dirty="0">
                <a:latin typeface="Book Antiqua" panose="02040602050305030304" pitchFamily="18" charset="0"/>
                <a:cs typeface="Times New Roman" panose="02020603050405020304" pitchFamily="18" charset="0"/>
              </a:rPr>
              <a:t>safer, more welcoming, and inclusive environment for LGBTQ </a:t>
            </a:r>
            <a:r>
              <a:rPr lang="en-US" sz="2000" dirty="0" smtClean="0">
                <a:latin typeface="Book Antiqua" panose="02040602050305030304" pitchFamily="18" charset="0"/>
                <a:cs typeface="Times New Roman" panose="02020603050405020304" pitchFamily="18" charset="0"/>
              </a:rPr>
              <a:t>people</a:t>
            </a:r>
            <a:br>
              <a:rPr lang="en-US" sz="2000" dirty="0" smtClean="0">
                <a:latin typeface="Book Antiqua" panose="02040602050305030304" pitchFamily="18" charset="0"/>
                <a:cs typeface="Times New Roman" panose="02020603050405020304" pitchFamily="18" charset="0"/>
              </a:rPr>
            </a:br>
            <a:endParaRPr lang="en-US" sz="2000" dirty="0">
              <a:latin typeface="Book Antiqua" panose="0204060205030503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Book Antiqua" panose="02040602050305030304" pitchFamily="18" charset="0"/>
                <a:cs typeface="Times New Roman" panose="02020603050405020304" pitchFamily="18" charset="0"/>
              </a:rPr>
              <a:t>The complete Safe Zone </a:t>
            </a:r>
            <a:r>
              <a:rPr lang="en-US" sz="2000" dirty="0" smtClean="0">
                <a:latin typeface="Book Antiqua" panose="02040602050305030304" pitchFamily="18" charset="0"/>
                <a:cs typeface="Times New Roman" panose="02020603050405020304" pitchFamily="18" charset="0"/>
              </a:rPr>
              <a:t>training </a:t>
            </a:r>
            <a:r>
              <a:rPr lang="en-US" sz="2000" dirty="0">
                <a:latin typeface="Book Antiqua" panose="02040602050305030304" pitchFamily="18" charset="0"/>
                <a:cs typeface="Times New Roman" panose="02020603050405020304" pitchFamily="18" charset="0"/>
              </a:rPr>
              <a:t>consists of two </a:t>
            </a:r>
            <a:r>
              <a:rPr lang="en-US" sz="2000" dirty="0" smtClean="0">
                <a:latin typeface="Book Antiqua" panose="02040602050305030304" pitchFamily="18" charset="0"/>
                <a:cs typeface="Times New Roman" panose="02020603050405020304" pitchFamily="18" charset="0"/>
              </a:rPr>
              <a:t>sessions, </a:t>
            </a:r>
            <a:r>
              <a:rPr lang="en-US" sz="2000" dirty="0">
                <a:latin typeface="Book Antiqua" panose="02040602050305030304" pitchFamily="18" charset="0"/>
                <a:cs typeface="Times New Roman" panose="02020603050405020304" pitchFamily="18" charset="0"/>
              </a:rPr>
              <a:t>including a General Education and an Ally Development </a:t>
            </a:r>
            <a:r>
              <a:rPr lang="en-US" sz="2000" dirty="0" smtClean="0">
                <a:latin typeface="Book Antiqua" panose="02040602050305030304" pitchFamily="18" charset="0"/>
                <a:cs typeface="Times New Roman" panose="02020603050405020304" pitchFamily="18" charset="0"/>
              </a:rPr>
              <a:t>workshop</a:t>
            </a:r>
            <a:br>
              <a:rPr lang="en-US" sz="2000" dirty="0" smtClean="0">
                <a:latin typeface="Book Antiqua" panose="02040602050305030304" pitchFamily="18" charset="0"/>
                <a:cs typeface="Times New Roman" panose="02020603050405020304" pitchFamily="18" charset="0"/>
              </a:rPr>
            </a:br>
            <a:endParaRPr lang="en-US" sz="2000" dirty="0">
              <a:latin typeface="Book Antiqua" panose="02040602050305030304"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Book Antiqua" panose="02040602050305030304" pitchFamily="18" charset="0"/>
                <a:cs typeface="Times New Roman" panose="02020603050405020304" pitchFamily="18" charset="0"/>
              </a:rPr>
              <a:t>Participants receive a Safe Zone placard to display indicating support and nurturance for LGBTQ students, staff, and faculty on our </a:t>
            </a:r>
            <a:r>
              <a:rPr lang="en-US" sz="2000" dirty="0" smtClean="0">
                <a:latin typeface="Book Antiqua" panose="02040602050305030304" pitchFamily="18" charset="0"/>
                <a:cs typeface="Times New Roman" panose="02020603050405020304" pitchFamily="18" charset="0"/>
              </a:rPr>
              <a:t>campus</a:t>
            </a:r>
            <a:br>
              <a:rPr lang="en-US" sz="2000" dirty="0" smtClean="0">
                <a:latin typeface="Book Antiqua" panose="02040602050305030304" pitchFamily="18" charset="0"/>
                <a:cs typeface="Times New Roman" panose="02020603050405020304" pitchFamily="18" charset="0"/>
              </a:rPr>
            </a:br>
            <a:endParaRPr lang="en-US" sz="2000" dirty="0">
              <a:latin typeface="Book Antiqua" panose="02040602050305030304" pitchFamily="18" charset="0"/>
              <a:cs typeface="Times New Roman" panose="02020603050405020304" pitchFamily="18" charset="0"/>
            </a:endParaRPr>
          </a:p>
          <a:p>
            <a:pPr marL="285750" indent="-285750">
              <a:buFont typeface="Arial" panose="020B0604020202020204" pitchFamily="34" charset="0"/>
              <a:buChar char="•"/>
            </a:pPr>
            <a:r>
              <a:rPr lang="en-US" sz="2000" dirty="0" smtClean="0">
                <a:latin typeface="Book Antiqua" panose="02040602050305030304" pitchFamily="18" charset="0"/>
                <a:cs typeface="Times New Roman" panose="02020603050405020304" pitchFamily="18" charset="0"/>
              </a:rPr>
              <a:t>We also provide speakers, panels, and lecturers upon request!</a:t>
            </a:r>
            <a:endParaRPr lang="en-US" sz="2000" b="1" dirty="0">
              <a:latin typeface="Book Antiqua" panose="02040602050305030304" pitchFamily="18" charset="0"/>
              <a:cs typeface="Times New Roman" panose="02020603050405020304" pitchFamily="18" charset="0"/>
            </a:endParaRPr>
          </a:p>
        </p:txBody>
      </p:sp>
      <p:pic>
        <p:nvPicPr>
          <p:cNvPr id="2" name="Picture 2" descr="http://deanofstudents.arizona.edu/LGBTQaffairs/sites/deanofstudents.arizona.edu.LGBTQaffairs/files/images/Safe%20Zone%20Logo%20Updated%202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83085"/>
            <a:ext cx="2421921" cy="27366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322978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6781800" cy="704088"/>
          </a:xfrm>
        </p:spPr>
        <p:txBody>
          <a:bodyPr>
            <a:noAutofit/>
          </a:bodyPr>
          <a:lstStyle/>
          <a:p>
            <a:r>
              <a:rPr lang="en-US" dirty="0" smtClean="0">
                <a:solidFill>
                  <a:schemeClr val="tx2">
                    <a:lumMod val="75000"/>
                  </a:schemeClr>
                </a:solidFill>
                <a:latin typeface="Book Antiqua" panose="02040602050305030304" pitchFamily="18" charset="0"/>
              </a:rPr>
              <a:t>Impact of Safe Zone Program</a:t>
            </a:r>
            <a:endParaRPr lang="en-US" dirty="0">
              <a:solidFill>
                <a:schemeClr val="tx2">
                  <a:lumMod val="75000"/>
                </a:schemeClr>
              </a:solidFill>
              <a:latin typeface="Book Antiqua" panose="02040602050305030304" pitchFamily="18" charset="0"/>
            </a:endParaRPr>
          </a:p>
        </p:txBody>
      </p:sp>
      <p:sp>
        <p:nvSpPr>
          <p:cNvPr id="3" name="Content Placeholder 2"/>
          <p:cNvSpPr>
            <a:spLocks noGrp="1"/>
          </p:cNvSpPr>
          <p:nvPr>
            <p:ph idx="1"/>
          </p:nvPr>
        </p:nvSpPr>
        <p:spPr>
          <a:xfrm>
            <a:off x="457200" y="1905000"/>
            <a:ext cx="8229600" cy="4953000"/>
          </a:xfrm>
        </p:spPr>
        <p:txBody>
          <a:bodyPr>
            <a:normAutofit fontScale="92500" lnSpcReduction="10000"/>
          </a:bodyPr>
          <a:lstStyle/>
          <a:p>
            <a:pPr marL="0" lvl="1" indent="0">
              <a:buClr>
                <a:schemeClr val="accent3"/>
              </a:buClr>
              <a:buSzPct val="95000"/>
              <a:buNone/>
            </a:pPr>
            <a:r>
              <a:rPr lang="en-US" dirty="0" smtClean="0">
                <a:latin typeface="Book Antiqua" panose="02040602050305030304" pitchFamily="18" charset="0"/>
              </a:rPr>
              <a:t>I have a Safe Zone placard on my wall, and in my position working and mentoring students I have had clear and open communication with LGBTQ students regarding their personal struggles and relationships. I think the placard was the key that let the students know they could open up to me about all of the challenges they were facing in their lives.</a:t>
            </a:r>
            <a:endParaRPr lang="en-US" sz="2000" dirty="0" smtClean="0">
              <a:latin typeface="Book Antiqua" panose="02040602050305030304" pitchFamily="18" charset="0"/>
            </a:endParaRPr>
          </a:p>
          <a:p>
            <a:pPr algn="r">
              <a:buNone/>
            </a:pPr>
            <a:r>
              <a:rPr lang="en-US" sz="2200" dirty="0" smtClean="0">
                <a:latin typeface="Book Antiqua" panose="02040602050305030304" pitchFamily="18" charset="0"/>
              </a:rPr>
              <a:t>-UA Staff, from Impact of Safe Zone Survey, spring 2011</a:t>
            </a:r>
          </a:p>
          <a:p>
            <a:endParaRPr lang="en-US" sz="1600" dirty="0" smtClean="0">
              <a:latin typeface="Book Antiqua" panose="02040602050305030304" pitchFamily="18" charset="0"/>
            </a:endParaRPr>
          </a:p>
          <a:p>
            <a:pPr marL="0" indent="0">
              <a:buNone/>
            </a:pPr>
            <a:r>
              <a:rPr lang="en-US" sz="2400" dirty="0" smtClean="0">
                <a:latin typeface="Book Antiqua" panose="02040602050305030304" pitchFamily="18" charset="0"/>
              </a:rPr>
              <a:t>I consider the UA Safe Zone workshops to be the best, most directly applicable workshops I have ever attended on the UA campus. LGBTQ leadership is outstanding here at the U, and a source of great pride for me and many of my classmates.</a:t>
            </a:r>
          </a:p>
          <a:p>
            <a:pPr algn="r">
              <a:buNone/>
            </a:pPr>
            <a:r>
              <a:rPr lang="en-US" sz="2000" dirty="0" smtClean="0">
                <a:latin typeface="Book Antiqua" panose="02040602050305030304" pitchFamily="18" charset="0"/>
              </a:rPr>
              <a:t>-UA Student, from Impact of Safe Zone Survey, spring 2011</a:t>
            </a:r>
            <a:endParaRPr lang="en-US" sz="2000" dirty="0">
              <a:latin typeface="Book Antiqua" panose="02040602050305030304" pitchFamily="18" charset="0"/>
            </a:endParaRPr>
          </a:p>
        </p:txBody>
      </p:sp>
      <p:pic>
        <p:nvPicPr>
          <p:cNvPr id="4" name="Picture 3" descr="Safe Zone Logo Updated 2011.JPG"/>
          <p:cNvPicPr>
            <a:picLocks noChangeAspect="1"/>
          </p:cNvPicPr>
          <p:nvPr/>
        </p:nvPicPr>
        <p:blipFill>
          <a:blip r:embed="rId3" cstate="print"/>
          <a:stretch>
            <a:fillRect/>
          </a:stretch>
        </p:blipFill>
        <p:spPr>
          <a:xfrm>
            <a:off x="152400" y="152400"/>
            <a:ext cx="1348668" cy="1524000"/>
          </a:xfrm>
          <a:prstGeom prst="rect">
            <a:avLst/>
          </a:prstGeom>
        </p:spPr>
      </p:pic>
    </p:spTree>
    <p:extLst>
      <p:ext uri="{BB962C8B-B14F-4D97-AF65-F5344CB8AC3E}">
        <p14:creationId xmlns:p14="http://schemas.microsoft.com/office/powerpoint/2010/main" val="36178554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772400" cy="1470025"/>
          </a:xfrm>
        </p:spPr>
        <p:txBody>
          <a:bodyPr>
            <a:normAutofit fontScale="90000"/>
          </a:bodyPr>
          <a:lstStyle/>
          <a:p>
            <a:pPr marL="0" indent="0"/>
            <a:r>
              <a:rPr lang="en-US" b="1" dirty="0" smtClean="0">
                <a:solidFill>
                  <a:schemeClr val="tx2"/>
                </a:solidFill>
                <a:latin typeface="Book Antiqua" panose="02040602050305030304" pitchFamily="18" charset="0"/>
              </a:rPr>
              <a:t>What are LGBTQ Students experiencing?</a:t>
            </a:r>
            <a:r>
              <a:rPr lang="en-US" dirty="0" smtClean="0">
                <a:solidFill>
                  <a:schemeClr val="tx2"/>
                </a:solidFill>
                <a:latin typeface="Book Antiqua" panose="02040602050305030304" pitchFamily="18" charset="0"/>
              </a:rPr>
              <a:t/>
            </a:r>
            <a:br>
              <a:rPr lang="en-US" dirty="0" smtClean="0">
                <a:solidFill>
                  <a:schemeClr val="tx2"/>
                </a:solidFill>
                <a:latin typeface="Book Antiqua" panose="02040602050305030304" pitchFamily="18" charset="0"/>
              </a:rPr>
            </a:br>
            <a:r>
              <a:rPr lang="en-US" dirty="0" smtClean="0"/>
              <a:t/>
            </a:r>
            <a:br>
              <a:rPr lang="en-US" dirty="0" smtClean="0"/>
            </a:br>
            <a:r>
              <a:rPr lang="en-US" dirty="0" smtClean="0">
                <a:solidFill>
                  <a:schemeClr val="tx2"/>
                </a:solidFill>
                <a:latin typeface="Book Antiqua" panose="02040602050305030304" pitchFamily="18" charset="0"/>
              </a:rPr>
              <a:t> </a:t>
            </a:r>
            <a:endParaRPr lang="en-US" dirty="0">
              <a:solidFill>
                <a:schemeClr val="tx2"/>
              </a:solidFill>
              <a:latin typeface="Book Antiqua" panose="02040602050305030304" pitchFamily="18" charset="0"/>
            </a:endParaRPr>
          </a:p>
        </p:txBody>
      </p:sp>
      <p:sp>
        <p:nvSpPr>
          <p:cNvPr id="3" name="TextBox 2"/>
          <p:cNvSpPr txBox="1"/>
          <p:nvPr/>
        </p:nvSpPr>
        <p:spPr>
          <a:xfrm>
            <a:off x="1447800" y="2895600"/>
            <a:ext cx="6553200" cy="3539430"/>
          </a:xfrm>
          <a:prstGeom prst="rect">
            <a:avLst/>
          </a:prstGeom>
          <a:noFill/>
        </p:spPr>
        <p:txBody>
          <a:bodyPr wrap="square" rtlCol="0">
            <a:spAutoFit/>
          </a:bodyPr>
          <a:lstStyle/>
          <a:p>
            <a:pPr algn="ctr"/>
            <a:r>
              <a:rPr lang="en-US" sz="2800" dirty="0" smtClean="0">
                <a:latin typeface="Book Antiqua" panose="02040602050305030304" pitchFamily="18" charset="0"/>
              </a:rPr>
              <a:t>LGBTQ students face challenges both in k-12 educational settings and in colleges. </a:t>
            </a:r>
            <a:br>
              <a:rPr lang="en-US" sz="2800" dirty="0" smtClean="0">
                <a:latin typeface="Book Antiqua" panose="02040602050305030304" pitchFamily="18" charset="0"/>
              </a:rPr>
            </a:br>
            <a:endParaRPr lang="en-US" sz="2800" dirty="0" smtClean="0">
              <a:latin typeface="Book Antiqua" panose="02040602050305030304" pitchFamily="18" charset="0"/>
            </a:endParaRPr>
          </a:p>
          <a:p>
            <a:pPr algn="ctr"/>
            <a:r>
              <a:rPr lang="en-US" sz="2800" dirty="0" smtClean="0">
                <a:latin typeface="Book Antiqua" panose="02040602050305030304" pitchFamily="18" charset="0"/>
              </a:rPr>
              <a:t>Personal challenges include facing verbal and/or physical harassment, financial problems, lack of peer or mentorship groups, and more. </a:t>
            </a:r>
            <a:endParaRPr lang="en-US" sz="2800" dirty="0">
              <a:latin typeface="Book Antiqua" panose="02040602050305030304" pitchFamily="18" charset="0"/>
            </a:endParaRPr>
          </a:p>
        </p:txBody>
      </p:sp>
    </p:spTree>
    <p:extLst>
      <p:ext uri="{BB962C8B-B14F-4D97-AF65-F5344CB8AC3E}">
        <p14:creationId xmlns:p14="http://schemas.microsoft.com/office/powerpoint/2010/main" val="2019671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ChangeArrowheads="1"/>
          </p:cNvSpPr>
          <p:nvPr/>
        </p:nvSpPr>
        <p:spPr bwMode="auto">
          <a:xfrm>
            <a:off x="990600" y="304800"/>
            <a:ext cx="7245927" cy="830997"/>
          </a:xfrm>
          <a:prstGeom prst="rect">
            <a:avLst/>
          </a:prstGeom>
          <a:solidFill>
            <a:schemeClr val="bg1"/>
          </a:solidFill>
          <a:ln w="9525">
            <a:noFill/>
            <a:miter lim="800000"/>
            <a:headEnd/>
            <a:tailEnd/>
          </a:ln>
          <a:effectLst/>
        </p:spPr>
        <p:txBody>
          <a:bodyPr wrap="square" lIns="0" tIns="0" rIns="0" bIns="0" anchor="ctr">
            <a:spAutoFit/>
          </a:bodyPr>
          <a:lstStyle/>
          <a:p>
            <a:pPr algn="ctr">
              <a:buNone/>
            </a:pPr>
            <a:r>
              <a:rPr lang="en-US" sz="5400" b="1" dirty="0" smtClean="0">
                <a:solidFill>
                  <a:srgbClr val="7030A0"/>
                </a:solidFill>
                <a:latin typeface="Times New Roman" pitchFamily="18" charset="0"/>
                <a:cs typeface="Times New Roman" pitchFamily="18" charset="0"/>
              </a:rPr>
              <a:t>Hostile School Climates</a:t>
            </a:r>
            <a:endParaRPr lang="en-US" sz="5400" b="1" dirty="0">
              <a:solidFill>
                <a:srgbClr val="7030A0"/>
              </a:solidFill>
              <a:latin typeface="Times New Roman" pitchFamily="18" charset="0"/>
              <a:cs typeface="Times New Roman" pitchFamily="18" charset="0"/>
            </a:endParaRPr>
          </a:p>
        </p:txBody>
      </p:sp>
      <p:sp>
        <p:nvSpPr>
          <p:cNvPr id="6" name="Rectangle 5"/>
          <p:cNvSpPr/>
          <p:nvPr/>
        </p:nvSpPr>
        <p:spPr>
          <a:xfrm>
            <a:off x="152400" y="1143000"/>
            <a:ext cx="5715000" cy="5970865"/>
          </a:xfrm>
          <a:prstGeom prst="rect">
            <a:avLst/>
          </a:prstGeom>
        </p:spPr>
        <p:txBody>
          <a:bodyPr wrap="square">
            <a:spAutoFit/>
          </a:bodyPr>
          <a:lstStyle/>
          <a:p>
            <a:pPr lvl="0"/>
            <a:r>
              <a:rPr lang="en-US" sz="1700" dirty="0" smtClean="0">
                <a:latin typeface="Times New Roman" panose="02020603050405020304" pitchFamily="18" charset="0"/>
                <a:cs typeface="Times New Roman" pitchFamily="18" charset="0"/>
              </a:rPr>
              <a:t> GLSEN’s 2013 </a:t>
            </a:r>
            <a:r>
              <a:rPr lang="en-US" sz="1700" dirty="0">
                <a:latin typeface="Times New Roman" panose="02020603050405020304" pitchFamily="18" charset="0"/>
                <a:cs typeface="Times New Roman" panose="02020603050405020304" pitchFamily="18" charset="0"/>
              </a:rPr>
              <a:t>School Climate Survey found:</a:t>
            </a:r>
          </a:p>
          <a:p>
            <a:pPr marL="285750"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LGBT students felt unsafe because of their sexual orientation (55.5%) and their gender identity (37.8%)</a:t>
            </a:r>
          </a:p>
          <a:p>
            <a:pPr marL="285750"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Additionally, 74.1% of LGBT students reported being verbally harassed, and 36.2% reported being physically harassed (pushed or shoved)</a:t>
            </a:r>
          </a:p>
          <a:p>
            <a:pPr marL="285750" indent="-285750">
              <a:buFont typeface="Arial" panose="020B0604020202020204" pitchFamily="34" charset="0"/>
              <a:buChar char="•"/>
            </a:pPr>
            <a:r>
              <a:rPr lang="en-US" sz="1700" dirty="0">
                <a:latin typeface="Times New Roman" panose="02020603050405020304" pitchFamily="18" charset="0"/>
                <a:cs typeface="Times New Roman" panose="02020603050405020304" pitchFamily="18" charset="0"/>
              </a:rPr>
              <a:t>16.5% reported being physically assaulted (injured) at school in the past </a:t>
            </a:r>
            <a:r>
              <a:rPr lang="en-US" sz="1700" dirty="0" smtClean="0">
                <a:latin typeface="Times New Roman" panose="02020603050405020304" pitchFamily="18" charset="0"/>
                <a:cs typeface="Times New Roman" panose="02020603050405020304" pitchFamily="18" charset="0"/>
              </a:rPr>
              <a:t>year.</a:t>
            </a:r>
            <a:endParaRPr lang="en-US" sz="1700" dirty="0">
              <a:latin typeface="Times New Roman" panose="02020603050405020304" pitchFamily="18" charset="0"/>
              <a:cs typeface="Times New Roman" panose="02020603050405020304" pitchFamily="18" charset="0"/>
            </a:endParaRPr>
          </a:p>
          <a:p>
            <a:endParaRPr lang="en-US" sz="1700" dirty="0" smtClean="0">
              <a:latin typeface="Times New Roman" pitchFamily="18" charset="0"/>
              <a:cs typeface="Times New Roman" pitchFamily="18" charset="0"/>
            </a:endParaRPr>
          </a:p>
          <a:p>
            <a:r>
              <a:rPr lang="en-US" sz="1700" dirty="0">
                <a:latin typeface="Times New Roman" panose="02020603050405020304" pitchFamily="18" charset="0"/>
                <a:cs typeface="Times New Roman" panose="02020603050405020304" pitchFamily="18" charset="0"/>
              </a:rPr>
              <a:t>GLSEN has also released state-level data and found that 95% of Arizona respondents regularly heard “gay” used in a negative way, and only 16% were taught positive representations of LGBT people, history, and </a:t>
            </a:r>
            <a:r>
              <a:rPr lang="en-US" sz="1700" dirty="0" smtClean="0">
                <a:latin typeface="Times New Roman" panose="02020603050405020304" pitchFamily="18" charset="0"/>
                <a:cs typeface="Times New Roman" panose="02020603050405020304" pitchFamily="18" charset="0"/>
              </a:rPr>
              <a:t>events.</a:t>
            </a:r>
          </a:p>
          <a:p>
            <a:endParaRPr lang="en-US" sz="1700" dirty="0" smtClean="0">
              <a:latin typeface="Times New Roman" panose="02020603050405020304" pitchFamily="18" charset="0"/>
              <a:cs typeface="Times New Roman" panose="02020603050405020304" pitchFamily="18" charset="0"/>
            </a:endParaRPr>
          </a:p>
          <a:p>
            <a:pPr>
              <a:buFont typeface="Arial" pitchFamily="34" charset="0"/>
              <a:buChar char="•"/>
            </a:pPr>
            <a:r>
              <a:rPr lang="en-US" sz="1700" dirty="0" smtClean="0">
                <a:latin typeface="Times New Roman" panose="02020603050405020304" pitchFamily="18" charset="0"/>
                <a:cs typeface="Times New Roman" panose="02020603050405020304" pitchFamily="18" charset="0"/>
              </a:rPr>
              <a:t>   Over the last decade and a half, more than one person a month on average has been reported to have been killed in the U.S. because of their perceived gender identity.</a:t>
            </a:r>
          </a:p>
          <a:p>
            <a:pPr>
              <a:buFont typeface="Arial" pitchFamily="34" charset="0"/>
              <a:buChar char="•"/>
            </a:pPr>
            <a:endParaRPr lang="en-US" sz="1700" dirty="0" smtClean="0">
              <a:latin typeface="Times New Roman" panose="02020603050405020304" pitchFamily="18" charset="0"/>
              <a:cs typeface="Times New Roman" panose="02020603050405020304" pitchFamily="18" charset="0"/>
            </a:endParaRPr>
          </a:p>
          <a:p>
            <a:pPr>
              <a:buFont typeface="Arial" pitchFamily="34" charset="0"/>
              <a:buChar char="•"/>
            </a:pPr>
            <a:r>
              <a:rPr lang="en-US" sz="1700" dirty="0" smtClean="0">
                <a:latin typeface="Times New Roman" panose="02020603050405020304" pitchFamily="18" charset="0"/>
                <a:cs typeface="Times New Roman" panose="02020603050405020304" pitchFamily="18" charset="0"/>
              </a:rPr>
              <a:t>   Gay</a:t>
            </a:r>
            <a:r>
              <a:rPr lang="en-US" sz="1700" dirty="0">
                <a:latin typeface="Times New Roman" pitchFamily="18" charset="0"/>
                <a:cs typeface="Times New Roman" pitchFamily="18" charset="0"/>
              </a:rPr>
              <a:t>, lesbian, and bisexual youth are 4 times more likely to attempt suicide. Transgender youth are 9 times more likely to attempt suicide. </a:t>
            </a:r>
            <a:endParaRPr lang="en-US" sz="1700" dirty="0" smtClean="0">
              <a:latin typeface="Times New Roman" pitchFamily="18" charset="0"/>
              <a:cs typeface="Times New Roman" pitchFamily="18" charset="0"/>
            </a:endParaRPr>
          </a:p>
          <a:p>
            <a:pPr>
              <a:buFont typeface="Arial" pitchFamily="34" charset="0"/>
              <a:buChar char="•"/>
            </a:pPr>
            <a:endParaRPr lang="en-US" sz="1300" dirty="0" smtClean="0">
              <a:latin typeface="Times New Roman" pitchFamily="18" charset="0"/>
              <a:cs typeface="Times New Roman" pitchFamily="18" charset="0"/>
            </a:endParaRPr>
          </a:p>
          <a:p>
            <a:pPr lvl="0"/>
            <a:endParaRPr lang="en-US" sz="1200" b="1" dirty="0">
              <a:latin typeface="Times New Roman" pitchFamily="18" charset="0"/>
              <a:cs typeface="Times New Roman" pitchFamily="18" charset="0"/>
            </a:endParaRPr>
          </a:p>
        </p:txBody>
      </p:sp>
      <p:pic>
        <p:nvPicPr>
          <p:cNvPr id="2050" name="Picture 2" descr="http://sphotos-a.xx.fbcdn.net/hphotos-ash3/8535_646345875579_5177524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1219200"/>
            <a:ext cx="3198133" cy="23986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938860" y="3931030"/>
            <a:ext cx="1905000" cy="254154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8596907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04800" y="17383"/>
            <a:ext cx="8388926" cy="1354217"/>
          </a:xfrm>
          <a:prstGeom prst="rect">
            <a:avLst/>
          </a:prstGeom>
          <a:solidFill>
            <a:schemeClr val="bg1"/>
          </a:solidFill>
          <a:ln w="9525">
            <a:noFill/>
            <a:miter lim="800000"/>
            <a:headEnd/>
            <a:tailEnd/>
          </a:ln>
          <a:effectLst/>
        </p:spPr>
        <p:txBody>
          <a:bodyPr wrap="square" lIns="0" tIns="0" rIns="0" bIns="0" anchor="ctr">
            <a:spAutoFit/>
          </a:bodyPr>
          <a:lstStyle/>
          <a:p>
            <a:pPr algn="ctr">
              <a:buNone/>
            </a:pPr>
            <a:r>
              <a:rPr lang="en-US" sz="4400" b="1" dirty="0" smtClean="0">
                <a:solidFill>
                  <a:srgbClr val="7030A0"/>
                </a:solidFill>
                <a:latin typeface="Book Antiqua" panose="02040602050305030304" pitchFamily="18" charset="0"/>
                <a:cs typeface="Times New Roman" pitchFamily="18" charset="0"/>
              </a:rPr>
              <a:t>Chilly Climates in Higher Education Settings</a:t>
            </a:r>
            <a:endParaRPr lang="en-US" sz="4400" b="1" dirty="0">
              <a:solidFill>
                <a:srgbClr val="7030A0"/>
              </a:solidFill>
              <a:latin typeface="Book Antiqua" panose="02040602050305030304" pitchFamily="18" charset="0"/>
              <a:cs typeface="Times New Roman" pitchFamily="18" charset="0"/>
            </a:endParaRPr>
          </a:p>
        </p:txBody>
      </p:sp>
      <p:sp>
        <p:nvSpPr>
          <p:cNvPr id="8" name="TextBox 7"/>
          <p:cNvSpPr txBox="1"/>
          <p:nvPr/>
        </p:nvSpPr>
        <p:spPr>
          <a:xfrm>
            <a:off x="337751" y="1447800"/>
            <a:ext cx="4920049" cy="4308872"/>
          </a:xfrm>
          <a:prstGeom prst="rect">
            <a:avLst/>
          </a:prstGeom>
          <a:noFill/>
        </p:spPr>
        <p:txBody>
          <a:bodyPr wrap="square" rtlCol="0">
            <a:spAutoFit/>
          </a:bodyPr>
          <a:lstStyle/>
          <a:p>
            <a:pPr lvl="0"/>
            <a:r>
              <a:rPr lang="en-US" sz="1600" dirty="0">
                <a:latin typeface="Book Antiqua" panose="02040602050305030304" pitchFamily="18" charset="0"/>
                <a:cs typeface="Times New Roman" pitchFamily="18" charset="0"/>
              </a:rPr>
              <a:t>Campus </a:t>
            </a:r>
            <a:r>
              <a:rPr lang="en-US" sz="1600" dirty="0" smtClean="0">
                <a:latin typeface="Book Antiqua" panose="02040602050305030304" pitchFamily="18" charset="0"/>
                <a:cs typeface="Times New Roman" pitchFamily="18" charset="0"/>
              </a:rPr>
              <a:t>Pride’s </a:t>
            </a:r>
            <a:r>
              <a:rPr lang="en-US" sz="1600" i="1" dirty="0" smtClean="0">
                <a:latin typeface="Book Antiqua" panose="02040602050305030304" pitchFamily="18" charset="0"/>
                <a:cs typeface="Times New Roman" pitchFamily="18" charset="0"/>
              </a:rPr>
              <a:t>2010 </a:t>
            </a:r>
            <a:r>
              <a:rPr lang="en-US" sz="1600" i="1" dirty="0">
                <a:latin typeface="Book Antiqua" panose="02040602050305030304" pitchFamily="18" charset="0"/>
                <a:cs typeface="Times New Roman" pitchFamily="18" charset="0"/>
              </a:rPr>
              <a:t>State of Higher Education for Lesbian, Gay, Bisexual &amp; Transgender </a:t>
            </a:r>
            <a:r>
              <a:rPr lang="en-US" sz="1600" i="1" dirty="0" smtClean="0">
                <a:latin typeface="Book Antiqua" panose="02040602050305030304" pitchFamily="18" charset="0"/>
                <a:cs typeface="Times New Roman" pitchFamily="18" charset="0"/>
              </a:rPr>
              <a:t>People </a:t>
            </a:r>
            <a:r>
              <a:rPr lang="en-US" sz="1600" dirty="0" smtClean="0">
                <a:latin typeface="Book Antiqua" panose="02040602050305030304" pitchFamily="18" charset="0"/>
                <a:cs typeface="Times New Roman" pitchFamily="18" charset="0"/>
              </a:rPr>
              <a:t>reveals </a:t>
            </a:r>
            <a:r>
              <a:rPr lang="en-US" sz="1600" dirty="0">
                <a:latin typeface="Book Antiqua" panose="02040602050305030304" pitchFamily="18" charset="0"/>
                <a:cs typeface="Times New Roman" pitchFamily="18" charset="0"/>
              </a:rPr>
              <a:t>a “chilly” campus climate for </a:t>
            </a:r>
            <a:r>
              <a:rPr lang="en-US" sz="1600" dirty="0" smtClean="0">
                <a:latin typeface="Book Antiqua" panose="02040602050305030304" pitchFamily="18" charset="0"/>
                <a:cs typeface="Times New Roman" pitchFamily="18" charset="0"/>
              </a:rPr>
              <a:t>LGBTQ students  staff and faculty nationwide: </a:t>
            </a:r>
          </a:p>
          <a:p>
            <a:pPr lvl="0"/>
            <a:endParaRPr lang="en-US" dirty="0" smtClean="0">
              <a:latin typeface="Book Antiqua" panose="02040602050305030304" pitchFamily="18" charset="0"/>
              <a:cs typeface="Times New Roman" pitchFamily="18" charset="0"/>
            </a:endParaRPr>
          </a:p>
          <a:p>
            <a:pPr marL="742950" lvl="1" indent="-285750">
              <a:buFont typeface="Arial" pitchFamily="34" charset="0"/>
              <a:buChar char="•"/>
            </a:pPr>
            <a:r>
              <a:rPr lang="en-US" sz="1600" dirty="0" smtClean="0">
                <a:latin typeface="Book Antiqua" panose="02040602050305030304" pitchFamily="18" charset="0"/>
                <a:cs typeface="Times New Roman" pitchFamily="18" charset="0"/>
              </a:rPr>
              <a:t>One </a:t>
            </a:r>
            <a:r>
              <a:rPr lang="en-US" sz="1600" dirty="0">
                <a:latin typeface="Book Antiqua" panose="02040602050305030304" pitchFamily="18" charset="0"/>
                <a:cs typeface="Times New Roman" pitchFamily="18" charset="0"/>
              </a:rPr>
              <a:t>quarter (23%) of LGBQ staff, faculty, and students reported experiencing </a:t>
            </a:r>
            <a:r>
              <a:rPr lang="en-US" sz="1600" dirty="0" smtClean="0">
                <a:latin typeface="Book Antiqua" panose="02040602050305030304" pitchFamily="18" charset="0"/>
                <a:cs typeface="Times New Roman" pitchFamily="18" charset="0"/>
              </a:rPr>
              <a:t>harassment.</a:t>
            </a:r>
          </a:p>
          <a:p>
            <a:pPr marL="742950" lvl="1" indent="-285750">
              <a:buFont typeface="Arial" pitchFamily="34" charset="0"/>
              <a:buChar char="•"/>
            </a:pPr>
            <a:endParaRPr lang="en-US" sz="1600" dirty="0">
              <a:latin typeface="Book Antiqua" panose="02040602050305030304" pitchFamily="18" charset="0"/>
              <a:cs typeface="Times New Roman" pitchFamily="18" charset="0"/>
            </a:endParaRPr>
          </a:p>
          <a:p>
            <a:pPr marL="742950" lvl="1" indent="-285750">
              <a:buFont typeface="Arial" pitchFamily="34" charset="0"/>
              <a:buChar char="•"/>
            </a:pPr>
            <a:r>
              <a:rPr lang="en-US" sz="1600" dirty="0">
                <a:latin typeface="Book Antiqua" panose="02040602050305030304" pitchFamily="18" charset="0"/>
                <a:cs typeface="Times New Roman" pitchFamily="18" charset="0"/>
              </a:rPr>
              <a:t>More than half of all faculty, students, &amp; staff hide their sexual identity (43%) or gender identity (63%) to avoid intimidation</a:t>
            </a:r>
            <a:r>
              <a:rPr lang="en-US" sz="1600" dirty="0" smtClean="0">
                <a:latin typeface="Book Antiqua" panose="02040602050305030304" pitchFamily="18" charset="0"/>
                <a:cs typeface="Times New Roman" pitchFamily="18" charset="0"/>
              </a:rPr>
              <a:t>.</a:t>
            </a:r>
          </a:p>
          <a:p>
            <a:pPr marL="742950" lvl="1" indent="-285750">
              <a:buFont typeface="Arial" pitchFamily="34" charset="0"/>
              <a:buChar char="•"/>
            </a:pPr>
            <a:endParaRPr lang="en-US" sz="1600" dirty="0">
              <a:latin typeface="Book Antiqua" panose="02040602050305030304" pitchFamily="18" charset="0"/>
              <a:cs typeface="Times New Roman" pitchFamily="18" charset="0"/>
            </a:endParaRPr>
          </a:p>
          <a:p>
            <a:pPr marL="742950" lvl="1" indent="-285750">
              <a:buFont typeface="Arial" pitchFamily="34" charset="0"/>
              <a:buChar char="•"/>
            </a:pPr>
            <a:r>
              <a:rPr lang="en-US" sz="1600" dirty="0">
                <a:latin typeface="Book Antiqua" panose="02040602050305030304" pitchFamily="18" charset="0"/>
                <a:cs typeface="Times New Roman" pitchFamily="18" charset="0"/>
              </a:rPr>
              <a:t>More than a third of all transgender students, faculty, &amp; staff (43%) and 13% of LGBQ respondents feared for their physical safety. </a:t>
            </a:r>
            <a:endParaRPr lang="en-US" sz="1600" dirty="0">
              <a:effectLst/>
              <a:latin typeface="Book Antiqua" panose="02040602050305030304" pitchFamily="18" charset="0"/>
              <a:cs typeface="Times New Roman"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13710">
            <a:off x="5758676" y="4520858"/>
            <a:ext cx="2598306" cy="114202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2229" y="1600200"/>
            <a:ext cx="3251200" cy="2438400"/>
          </a:xfrm>
          <a:prstGeom prst="rect">
            <a:avLst/>
          </a:prstGeom>
        </p:spPr>
      </p:pic>
    </p:spTree>
    <p:extLst>
      <p:ext uri="{BB962C8B-B14F-4D97-AF65-F5344CB8AC3E}">
        <p14:creationId xmlns:p14="http://schemas.microsoft.com/office/powerpoint/2010/main" val="699241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04800" y="245983"/>
            <a:ext cx="8686800" cy="1354217"/>
          </a:xfrm>
          <a:prstGeom prst="rect">
            <a:avLst/>
          </a:prstGeom>
          <a:solidFill>
            <a:schemeClr val="bg1"/>
          </a:solidFill>
          <a:ln w="9525">
            <a:noFill/>
            <a:miter lim="800000"/>
            <a:headEnd/>
            <a:tailEnd/>
          </a:ln>
          <a:effectLst/>
        </p:spPr>
        <p:txBody>
          <a:bodyPr wrap="square" lIns="0" tIns="0" rIns="0" bIns="0" anchor="ctr">
            <a:spAutoFit/>
          </a:bodyPr>
          <a:lstStyle/>
          <a:p>
            <a:pPr algn="ctr">
              <a:buNone/>
            </a:pPr>
            <a:r>
              <a:rPr lang="en-US" sz="4400" b="1" dirty="0" smtClean="0">
                <a:solidFill>
                  <a:srgbClr val="7030A0"/>
                </a:solidFill>
                <a:latin typeface="Times New Roman" pitchFamily="18" charset="0"/>
                <a:cs typeface="Times New Roman" pitchFamily="18" charset="0"/>
              </a:rPr>
              <a:t>UA LGBTQ+ Needs Assessment Survey</a:t>
            </a:r>
            <a:endParaRPr lang="en-US" sz="4400" b="1" dirty="0">
              <a:solidFill>
                <a:srgbClr val="7030A0"/>
              </a:solidFill>
              <a:latin typeface="Times New Roman" pitchFamily="18" charset="0"/>
              <a:cs typeface="Times New Roman" pitchFamily="18" charset="0"/>
            </a:endParaRPr>
          </a:p>
        </p:txBody>
      </p:sp>
      <p:sp>
        <p:nvSpPr>
          <p:cNvPr id="8" name="TextBox 7"/>
          <p:cNvSpPr txBox="1"/>
          <p:nvPr/>
        </p:nvSpPr>
        <p:spPr>
          <a:xfrm>
            <a:off x="-76200" y="1716137"/>
            <a:ext cx="7620000" cy="3770263"/>
          </a:xfrm>
          <a:prstGeom prst="rect">
            <a:avLst/>
          </a:prstGeom>
          <a:noFill/>
        </p:spPr>
        <p:txBody>
          <a:bodyPr wrap="square" rtlCol="0">
            <a:spAutoFit/>
          </a:bodyPr>
          <a:lstStyle/>
          <a:p>
            <a:pPr lvl="1"/>
            <a:r>
              <a:rPr lang="en-US" sz="2000" dirty="0" smtClean="0">
                <a:latin typeface="Times New Roman" pitchFamily="18" charset="0"/>
                <a:cs typeface="Times New Roman" pitchFamily="18" charset="0"/>
              </a:rPr>
              <a:t>One quarter (25%) of LGBTQ+ students seriously considered suicide, 3x more than their cisgender/heterosexual peers. </a:t>
            </a:r>
          </a:p>
          <a:p>
            <a:pPr lvl="1"/>
            <a:r>
              <a:rPr lang="en-US" sz="2000" dirty="0">
                <a:latin typeface="Times New Roman" pitchFamily="18" charset="0"/>
                <a:cs typeface="Times New Roman" pitchFamily="18" charset="0"/>
              </a:rPr>
              <a:t/>
            </a:r>
            <a:br>
              <a:rPr lang="en-US" sz="2000" dirty="0">
                <a:latin typeface="Times New Roman" pitchFamily="18" charset="0"/>
                <a:cs typeface="Times New Roman" pitchFamily="18" charset="0"/>
              </a:rPr>
            </a:br>
            <a:r>
              <a:rPr lang="en-US" sz="2000" dirty="0" smtClean="0">
                <a:latin typeface="Times New Roman" pitchFamily="18" charset="0"/>
                <a:cs typeface="Times New Roman" pitchFamily="18" charset="0"/>
              </a:rPr>
              <a:t>3x more trans students felt unsafe on campus than their </a:t>
            </a:r>
          </a:p>
          <a:p>
            <a:pPr lvl="1"/>
            <a:r>
              <a:rPr lang="en-US" sz="2000" dirty="0" smtClean="0">
                <a:latin typeface="Times New Roman" pitchFamily="18" charset="0"/>
                <a:cs typeface="Times New Roman" pitchFamily="18" charset="0"/>
              </a:rPr>
              <a:t>LGBQ+ peers. Of those, gender questioning students felt </a:t>
            </a:r>
          </a:p>
          <a:p>
            <a:pPr lvl="1"/>
            <a:r>
              <a:rPr lang="en-US" sz="2000" dirty="0" smtClean="0">
                <a:latin typeface="Times New Roman" pitchFamily="18" charset="0"/>
                <a:cs typeface="Times New Roman" pitchFamily="18" charset="0"/>
              </a:rPr>
              <a:t>the least safe with 0% saying they felt </a:t>
            </a:r>
          </a:p>
          <a:p>
            <a:pPr lvl="1"/>
            <a:r>
              <a:rPr lang="en-US" sz="2000" dirty="0" smtClean="0">
                <a:latin typeface="Times New Roman" pitchFamily="18" charset="0"/>
                <a:cs typeface="Times New Roman" pitchFamily="18" charset="0"/>
              </a:rPr>
              <a:t>“very safe” on campus. </a:t>
            </a:r>
            <a:endParaRPr lang="en-US" sz="2000" dirty="0">
              <a:latin typeface="Times New Roman" pitchFamily="18" charset="0"/>
              <a:cs typeface="Times New Roman" pitchFamily="18" charset="0"/>
            </a:endParaRPr>
          </a:p>
          <a:p>
            <a:pPr lvl="1"/>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r>
              <a:rPr lang="en-US" sz="2000" dirty="0" smtClean="0">
                <a:latin typeface="Times New Roman" pitchFamily="18" charset="0"/>
                <a:cs typeface="Times New Roman" pitchFamily="18" charset="0"/>
              </a:rPr>
              <a:t>LGBTQ Students are diagnosed with </a:t>
            </a:r>
          </a:p>
          <a:p>
            <a:pPr lvl="1"/>
            <a:r>
              <a:rPr lang="en-US" sz="2000" dirty="0" smtClean="0">
                <a:latin typeface="Times New Roman" pitchFamily="18" charset="0"/>
                <a:cs typeface="Times New Roman" pitchFamily="18" charset="0"/>
              </a:rPr>
              <a:t>anxiety/depression 2x more frequently </a:t>
            </a:r>
          </a:p>
          <a:p>
            <a:pPr lvl="1"/>
            <a:r>
              <a:rPr lang="en-US" sz="2000" dirty="0">
                <a:latin typeface="Times New Roman" pitchFamily="18" charset="0"/>
                <a:cs typeface="Times New Roman" pitchFamily="18" charset="0"/>
              </a:rPr>
              <a:t>t</a:t>
            </a:r>
            <a:r>
              <a:rPr lang="en-US" sz="2000" dirty="0" smtClean="0">
                <a:latin typeface="Times New Roman" pitchFamily="18" charset="0"/>
                <a:cs typeface="Times New Roman" pitchFamily="18" charset="0"/>
              </a:rPr>
              <a:t>han their cisgender/heterosexual peers. </a:t>
            </a:r>
            <a:r>
              <a:rPr lang="en-US" sz="1900" dirty="0" smtClean="0">
                <a:latin typeface="Times New Roman" pitchFamily="18" charset="0"/>
                <a:cs typeface="Times New Roman" pitchFamily="18" charset="0"/>
              </a:rPr>
              <a:t/>
            </a:r>
            <a:br>
              <a:rPr lang="en-US" sz="1900" dirty="0" smtClean="0">
                <a:latin typeface="Times New Roman" pitchFamily="18" charset="0"/>
                <a:cs typeface="Times New Roman" pitchFamily="18" charset="0"/>
              </a:rPr>
            </a:br>
            <a:endParaRPr lang="en-US" sz="1900" dirty="0" smtClean="0">
              <a:latin typeface="Times New Roman" pitchFamily="18" charset="0"/>
              <a:cs typeface="Times New Roman" pitchFamily="18" charset="0"/>
            </a:endParaRPr>
          </a:p>
        </p:txBody>
      </p:sp>
      <p:pic>
        <p:nvPicPr>
          <p:cNvPr id="2" name="Picture 1" descr="Screen Shot 2015-06-18 at 1.09.32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4041" y="1297872"/>
            <a:ext cx="1804891" cy="2430896"/>
          </a:xfrm>
          <a:prstGeom prst="rect">
            <a:avLst/>
          </a:prstGeom>
          <a:ln>
            <a:solidFill>
              <a:schemeClr val="tx1"/>
            </a:solidFill>
          </a:ln>
        </p:spPr>
      </p:pic>
      <p:pic>
        <p:nvPicPr>
          <p:cNvPr id="3" name="Picture 2" descr="rainbow.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9686" y="4038600"/>
            <a:ext cx="3429246" cy="2590800"/>
          </a:xfrm>
          <a:prstGeom prst="rect">
            <a:avLst/>
          </a:prstGeom>
        </p:spPr>
      </p:pic>
      <p:pic>
        <p:nvPicPr>
          <p:cNvPr id="5" name="Picture 4" descr="dwnld_ua_horiz_rgb.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5555644"/>
            <a:ext cx="3886200" cy="921355"/>
          </a:xfrm>
          <a:prstGeom prst="rect">
            <a:avLst/>
          </a:prstGeom>
        </p:spPr>
      </p:pic>
    </p:spTree>
    <p:extLst>
      <p:ext uri="{BB962C8B-B14F-4D97-AF65-F5344CB8AC3E}">
        <p14:creationId xmlns:p14="http://schemas.microsoft.com/office/powerpoint/2010/main" val="944263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04800"/>
            <a:ext cx="6324600" cy="1143000"/>
          </a:xfrm>
        </p:spPr>
        <p:txBody>
          <a:bodyPr>
            <a:normAutofit/>
          </a:bodyPr>
          <a:lstStyle/>
          <a:p>
            <a:r>
              <a:rPr lang="en-US" b="1" u="sng" dirty="0" smtClean="0">
                <a:latin typeface="Book Antiqua" pitchFamily="18" charset="0"/>
              </a:rPr>
              <a:t>Positive Interventions:</a:t>
            </a:r>
            <a:endParaRPr lang="en-US" sz="4000" dirty="0" smtClean="0">
              <a:latin typeface="Book Antiqua" pitchFamily="18" charset="0"/>
            </a:endParaRPr>
          </a:p>
        </p:txBody>
      </p:sp>
      <p:sp>
        <p:nvSpPr>
          <p:cNvPr id="3" name="Content Placeholder 2"/>
          <p:cNvSpPr>
            <a:spLocks noGrp="1"/>
          </p:cNvSpPr>
          <p:nvPr>
            <p:ph idx="1"/>
          </p:nvPr>
        </p:nvSpPr>
        <p:spPr>
          <a:xfrm>
            <a:off x="1676400" y="1981200"/>
            <a:ext cx="6553200" cy="4343400"/>
          </a:xfrm>
        </p:spPr>
        <p:txBody>
          <a:bodyPr>
            <a:normAutofit/>
          </a:bodyPr>
          <a:lstStyle/>
          <a:p>
            <a:pPr lvl="1">
              <a:buFont typeface="Wingdings" pitchFamily="2" charset="2"/>
              <a:buChar char="ü"/>
            </a:pPr>
            <a:r>
              <a:rPr lang="en-US" dirty="0" smtClean="0">
                <a:latin typeface="Book Antiqua" pitchFamily="18" charset="0"/>
              </a:rPr>
              <a:t> </a:t>
            </a:r>
            <a:r>
              <a:rPr lang="en-US" b="1" dirty="0" smtClean="0">
                <a:latin typeface="Book Antiqua" pitchFamily="18" charset="0"/>
              </a:rPr>
              <a:t>Empathy, empathy, empathy</a:t>
            </a:r>
            <a:endParaRPr lang="en-US" dirty="0" smtClean="0">
              <a:latin typeface="Book Antiqua" pitchFamily="18" charset="0"/>
            </a:endParaRPr>
          </a:p>
          <a:p>
            <a:pPr lvl="1">
              <a:buFont typeface="Wingdings" pitchFamily="2" charset="2"/>
              <a:buChar char="ü"/>
            </a:pPr>
            <a:r>
              <a:rPr lang="en-US" dirty="0" smtClean="0">
                <a:latin typeface="Book Antiqua" pitchFamily="18" charset="0"/>
              </a:rPr>
              <a:t> </a:t>
            </a:r>
            <a:r>
              <a:rPr lang="en-US" b="1" dirty="0" smtClean="0">
                <a:latin typeface="Book Antiqua" pitchFamily="18" charset="0"/>
              </a:rPr>
              <a:t>Teacher intervention</a:t>
            </a:r>
            <a:endParaRPr lang="en-US" dirty="0" smtClean="0">
              <a:latin typeface="Book Antiqua" pitchFamily="18" charset="0"/>
            </a:endParaRPr>
          </a:p>
          <a:p>
            <a:pPr lvl="1">
              <a:buFont typeface="Wingdings" pitchFamily="2" charset="2"/>
              <a:buChar char="ü"/>
            </a:pPr>
            <a:r>
              <a:rPr lang="en-US" b="1" dirty="0" smtClean="0">
                <a:latin typeface="Book Antiqua" pitchFamily="18" charset="0"/>
              </a:rPr>
              <a:t>School policies</a:t>
            </a:r>
            <a:endParaRPr lang="en-US" dirty="0" smtClean="0">
              <a:latin typeface="Book Antiqua" pitchFamily="18" charset="0"/>
            </a:endParaRPr>
          </a:p>
          <a:p>
            <a:pPr lvl="1">
              <a:buFont typeface="Wingdings" pitchFamily="2" charset="2"/>
              <a:buChar char="ü"/>
            </a:pPr>
            <a:r>
              <a:rPr lang="en-US" b="1" dirty="0" smtClean="0">
                <a:latin typeface="Book Antiqua" pitchFamily="18" charset="0"/>
              </a:rPr>
              <a:t>Shifting school climate (classroom discussions, visible support for LGBTQ people)</a:t>
            </a:r>
            <a:endParaRPr lang="en-US" dirty="0" smtClean="0">
              <a:latin typeface="Book Antiqua" pitchFamily="18" charset="0"/>
            </a:endParaRPr>
          </a:p>
          <a:p>
            <a:endParaRPr lang="en-US" dirty="0"/>
          </a:p>
        </p:txBody>
      </p:sp>
      <p:pic>
        <p:nvPicPr>
          <p:cNvPr id="5" name="Picture 4" descr="GLSEN.gif"/>
          <p:cNvPicPr>
            <a:picLocks noChangeAspect="1"/>
          </p:cNvPicPr>
          <p:nvPr/>
        </p:nvPicPr>
        <p:blipFill>
          <a:blip r:embed="rId3" cstate="print"/>
          <a:stretch>
            <a:fillRect/>
          </a:stretch>
        </p:blipFill>
        <p:spPr>
          <a:xfrm>
            <a:off x="457200" y="5638800"/>
            <a:ext cx="2062620" cy="466726"/>
          </a:xfrm>
          <a:prstGeom prst="rect">
            <a:avLst/>
          </a:prstGeom>
        </p:spPr>
      </p:pic>
      <p:pic>
        <p:nvPicPr>
          <p:cNvPr id="6" name="Picture 5" descr="Stop the silence.jpg"/>
          <p:cNvPicPr>
            <a:picLocks noChangeAspect="1"/>
          </p:cNvPicPr>
          <p:nvPr/>
        </p:nvPicPr>
        <p:blipFill>
          <a:blip r:embed="rId4" cstate="print"/>
          <a:stretch>
            <a:fillRect/>
          </a:stretch>
        </p:blipFill>
        <p:spPr>
          <a:xfrm>
            <a:off x="6477000" y="4648200"/>
            <a:ext cx="2209800" cy="2209800"/>
          </a:xfrm>
          <a:prstGeom prst="rect">
            <a:avLst/>
          </a:prstGeom>
        </p:spPr>
      </p:pic>
      <p:pic>
        <p:nvPicPr>
          <p:cNvPr id="7" name="Picture 6" descr="LGBTQ_bkgrd_200-281 (2).JPG"/>
          <p:cNvPicPr>
            <a:picLocks noChangeAspect="1"/>
          </p:cNvPicPr>
          <p:nvPr/>
        </p:nvPicPr>
        <p:blipFill>
          <a:blip r:embed="rId5" cstate="print"/>
          <a:stretch>
            <a:fillRect/>
          </a:stretch>
        </p:blipFill>
        <p:spPr>
          <a:xfrm>
            <a:off x="304800" y="304800"/>
            <a:ext cx="1714129" cy="829056"/>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prstGeom prst="rect">
            <a:avLst/>
          </a:prstGeom>
        </p:spPr>
        <p:txBody>
          <a:bodyPr/>
          <a:lstStyle/>
          <a:p>
            <a:r>
              <a:rPr b="1" dirty="0">
                <a:solidFill>
                  <a:schemeClr val="tx2"/>
                </a:solidFill>
              </a:rPr>
              <a:t>Pronoun Round</a:t>
            </a:r>
          </a:p>
        </p:txBody>
      </p:sp>
      <p:sp>
        <p:nvSpPr>
          <p:cNvPr id="135" name="Shape 135"/>
          <p:cNvSpPr>
            <a:spLocks noGrp="1"/>
          </p:cNvSpPr>
          <p:nvPr>
            <p:ph type="body" idx="1"/>
          </p:nvPr>
        </p:nvSpPr>
        <p:spPr>
          <a:prstGeom prst="rect">
            <a:avLst/>
          </a:prstGeom>
        </p:spPr>
        <p:txBody>
          <a:bodyPr/>
          <a:lstStyle/>
          <a:p>
            <a:pPr>
              <a:buBlip>
                <a:blip r:embed="rId3"/>
              </a:buBlip>
            </a:pPr>
            <a:r>
              <a:rPr dirty="0"/>
              <a:t>He/Him/His Pronouns</a:t>
            </a:r>
          </a:p>
          <a:p>
            <a:pPr>
              <a:buBlip>
                <a:blip r:embed="rId3"/>
              </a:buBlip>
            </a:pPr>
            <a:r>
              <a:rPr dirty="0"/>
              <a:t>She/Her/Hers Pronouns</a:t>
            </a:r>
          </a:p>
          <a:p>
            <a:pPr>
              <a:buBlip>
                <a:blip r:embed="rId3"/>
              </a:buBlip>
            </a:pPr>
            <a:r>
              <a:rPr dirty="0"/>
              <a:t>They/Them/Their Pronouns</a:t>
            </a:r>
          </a:p>
        </p:txBody>
      </p:sp>
    </p:spTree>
    <p:extLst>
      <p:ext uri="{BB962C8B-B14F-4D97-AF65-F5344CB8AC3E}">
        <p14:creationId xmlns:p14="http://schemas.microsoft.com/office/powerpoint/2010/main" val="1806035651"/>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8229600" cy="1143000"/>
          </a:xfrm>
        </p:spPr>
        <p:txBody>
          <a:bodyPr>
            <a:normAutofit/>
          </a:bodyPr>
          <a:lstStyle/>
          <a:p>
            <a:r>
              <a:rPr lang="en-US" b="1" u="sng" dirty="0" smtClean="0">
                <a:latin typeface="Book Antiqua" pitchFamily="18" charset="0"/>
              </a:rPr>
              <a:t>What Teachers can Do</a:t>
            </a:r>
            <a:endParaRPr lang="en-US" sz="4000" dirty="0" smtClean="0">
              <a:latin typeface="Book Antiqua" pitchFamily="18" charset="0"/>
            </a:endParaRPr>
          </a:p>
        </p:txBody>
      </p:sp>
      <p:sp>
        <p:nvSpPr>
          <p:cNvPr id="3" name="Content Placeholder 2"/>
          <p:cNvSpPr>
            <a:spLocks noGrp="1"/>
          </p:cNvSpPr>
          <p:nvPr>
            <p:ph idx="1"/>
          </p:nvPr>
        </p:nvSpPr>
        <p:spPr>
          <a:xfrm>
            <a:off x="533400" y="1524000"/>
            <a:ext cx="8077200" cy="5334000"/>
          </a:xfrm>
        </p:spPr>
        <p:txBody>
          <a:bodyPr>
            <a:normAutofit fontScale="92500" lnSpcReduction="10000"/>
          </a:bodyPr>
          <a:lstStyle/>
          <a:p>
            <a:pPr lvl="0"/>
            <a:r>
              <a:rPr lang="en-US" sz="2800" dirty="0" smtClean="0">
                <a:latin typeface="Book Antiqua" pitchFamily="18" charset="0"/>
              </a:rPr>
              <a:t>Intervene when they hear bias-related comments and slurs. Use each comment as an opportunity to provide education and reaffirm school policy.</a:t>
            </a:r>
          </a:p>
          <a:p>
            <a:pPr lvl="0"/>
            <a:endParaRPr lang="en-US" sz="900" dirty="0" smtClean="0">
              <a:latin typeface="Book Antiqua" pitchFamily="18" charset="0"/>
            </a:endParaRPr>
          </a:p>
          <a:p>
            <a:pPr lvl="0"/>
            <a:r>
              <a:rPr lang="en-US" sz="2600" dirty="0" smtClean="0">
                <a:latin typeface="Book Antiqua" pitchFamily="18" charset="0"/>
              </a:rPr>
              <a:t>Request training on preventing harassment and discrimination</a:t>
            </a:r>
          </a:p>
          <a:p>
            <a:pPr lvl="0"/>
            <a:endParaRPr lang="en-US" sz="900" dirty="0" smtClean="0">
              <a:latin typeface="Book Antiqua" pitchFamily="18" charset="0"/>
            </a:endParaRPr>
          </a:p>
          <a:p>
            <a:pPr lvl="0"/>
            <a:r>
              <a:rPr lang="en-US" sz="2600" dirty="0" smtClean="0">
                <a:latin typeface="Book Antiqua" pitchFamily="18" charset="0"/>
              </a:rPr>
              <a:t>Set the climate in their classrooms early and as often as necessary</a:t>
            </a:r>
          </a:p>
          <a:p>
            <a:pPr lvl="0"/>
            <a:endParaRPr lang="en-US" sz="900" dirty="0" smtClean="0">
              <a:latin typeface="Book Antiqua" pitchFamily="18" charset="0"/>
            </a:endParaRPr>
          </a:p>
          <a:p>
            <a:pPr lvl="0"/>
            <a:r>
              <a:rPr lang="en-US" sz="2600" dirty="0" smtClean="0">
                <a:latin typeface="Book Antiqua" pitchFamily="18" charset="0"/>
              </a:rPr>
              <a:t>Treat all forms of bias-related harassment and slurs as serious and preventable</a:t>
            </a:r>
          </a:p>
          <a:p>
            <a:pPr lvl="0"/>
            <a:endParaRPr lang="en-US" sz="900" dirty="0" smtClean="0">
              <a:latin typeface="Book Antiqua" pitchFamily="18" charset="0"/>
            </a:endParaRPr>
          </a:p>
          <a:p>
            <a:pPr lvl="0"/>
            <a:r>
              <a:rPr lang="en-US" sz="2600" dirty="0" smtClean="0">
                <a:latin typeface="Book Antiqua" pitchFamily="18" charset="0"/>
              </a:rPr>
              <a:t>Find out about community resources and information</a:t>
            </a:r>
          </a:p>
          <a:p>
            <a:pPr lvl="0"/>
            <a:endParaRPr lang="en-US" sz="900" dirty="0" smtClean="0">
              <a:latin typeface="Book Antiqua" pitchFamily="18" charset="0"/>
            </a:endParaRPr>
          </a:p>
          <a:p>
            <a:pPr lvl="0"/>
            <a:r>
              <a:rPr lang="en-US" sz="2600" dirty="0" smtClean="0">
                <a:latin typeface="Book Antiqua" pitchFamily="18" charset="0"/>
              </a:rPr>
              <a:t>Integrate representations of LGBTQ people into existing curricula.</a:t>
            </a:r>
          </a:p>
          <a:p>
            <a:endParaRPr lang="en-US" dirty="0"/>
          </a:p>
        </p:txBody>
      </p:sp>
      <p:pic>
        <p:nvPicPr>
          <p:cNvPr id="7" name="Picture 6" descr="Stop the silence.jpg"/>
          <p:cNvPicPr>
            <a:picLocks noChangeAspect="1"/>
          </p:cNvPicPr>
          <p:nvPr/>
        </p:nvPicPr>
        <p:blipFill>
          <a:blip r:embed="rId3" cstate="print"/>
          <a:stretch>
            <a:fillRect/>
          </a:stretch>
        </p:blipFill>
        <p:spPr>
          <a:xfrm>
            <a:off x="152400" y="0"/>
            <a:ext cx="1447800" cy="1447800"/>
          </a:xfrm>
          <a:prstGeom prst="rect">
            <a:avLst/>
          </a:prstGeom>
        </p:spPr>
      </p:pic>
    </p:spTree>
    <p:extLst>
      <p:ext uri="{BB962C8B-B14F-4D97-AF65-F5344CB8AC3E}">
        <p14:creationId xmlns:p14="http://schemas.microsoft.com/office/powerpoint/2010/main" val="28861934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8229600" cy="1143000"/>
          </a:xfrm>
        </p:spPr>
        <p:txBody>
          <a:bodyPr>
            <a:normAutofit/>
          </a:bodyPr>
          <a:lstStyle/>
          <a:p>
            <a:r>
              <a:rPr lang="en-US" b="1" u="sng" dirty="0" smtClean="0">
                <a:latin typeface="Book Antiqua" pitchFamily="18" charset="0"/>
              </a:rPr>
              <a:t>What Schools Can Do</a:t>
            </a:r>
            <a:endParaRPr lang="en-US" sz="4000" dirty="0" smtClean="0">
              <a:latin typeface="Book Antiqua" pitchFamily="18" charset="0"/>
            </a:endParaRPr>
          </a:p>
        </p:txBody>
      </p:sp>
      <p:sp>
        <p:nvSpPr>
          <p:cNvPr id="3" name="Content Placeholder 2"/>
          <p:cNvSpPr>
            <a:spLocks noGrp="1"/>
          </p:cNvSpPr>
          <p:nvPr>
            <p:ph idx="1"/>
          </p:nvPr>
        </p:nvSpPr>
        <p:spPr>
          <a:xfrm>
            <a:off x="609600" y="1447800"/>
            <a:ext cx="8077200" cy="5334000"/>
          </a:xfrm>
        </p:spPr>
        <p:txBody>
          <a:bodyPr>
            <a:normAutofit fontScale="77500" lnSpcReduction="20000"/>
          </a:bodyPr>
          <a:lstStyle/>
          <a:p>
            <a:pPr marL="514350" lvl="0" indent="-514350">
              <a:buFont typeface="+mj-lt"/>
              <a:buAutoNum type="arabicPeriod"/>
            </a:pPr>
            <a:r>
              <a:rPr lang="en-US" sz="3800" dirty="0" smtClean="0">
                <a:latin typeface="Book Antiqua" pitchFamily="18" charset="0"/>
              </a:rPr>
              <a:t>Establish and publicize a harassment policy that specifically includes sexual orientation and gender, including gender identity, appearance, and behavior</a:t>
            </a:r>
          </a:p>
          <a:p>
            <a:pPr marL="514350" lvl="0" indent="-514350">
              <a:buFont typeface="+mj-lt"/>
              <a:buAutoNum type="arabicPeriod"/>
            </a:pPr>
            <a:endParaRPr lang="en-US" sz="1100" dirty="0" smtClean="0">
              <a:latin typeface="Book Antiqua" pitchFamily="18" charset="0"/>
            </a:endParaRPr>
          </a:p>
          <a:p>
            <a:pPr marL="514350" lvl="0" indent="-514350">
              <a:buFont typeface="+mj-lt"/>
              <a:buAutoNum type="arabicPeriod"/>
            </a:pPr>
            <a:r>
              <a:rPr lang="en-US" sz="3800" dirty="0" smtClean="0">
                <a:latin typeface="Book Antiqua" pitchFamily="18" charset="0"/>
              </a:rPr>
              <a:t>Train teachers and staff to intervene</a:t>
            </a:r>
          </a:p>
          <a:p>
            <a:pPr marL="514350" lvl="0" indent="-514350">
              <a:buFont typeface="+mj-lt"/>
              <a:buAutoNum type="arabicPeriod"/>
            </a:pPr>
            <a:endParaRPr lang="en-US" sz="1100" dirty="0" smtClean="0">
              <a:latin typeface="Book Antiqua" pitchFamily="18" charset="0"/>
            </a:endParaRPr>
          </a:p>
          <a:p>
            <a:pPr marL="514350" lvl="0" indent="-514350">
              <a:buFont typeface="+mj-lt"/>
              <a:buAutoNum type="arabicPeriod"/>
            </a:pPr>
            <a:r>
              <a:rPr lang="en-US" sz="3800" dirty="0" smtClean="0">
                <a:latin typeface="Book Antiqua" pitchFamily="18" charset="0"/>
              </a:rPr>
              <a:t>Support the establishment of a Gay-Straight Alliance (GSA) or similar student club</a:t>
            </a:r>
          </a:p>
          <a:p>
            <a:pPr marL="514350" lvl="0" indent="-514350">
              <a:buFont typeface="+mj-lt"/>
              <a:buAutoNum type="arabicPeriod"/>
            </a:pPr>
            <a:endParaRPr lang="en-US" sz="1100" dirty="0" smtClean="0">
              <a:latin typeface="Book Antiqua" pitchFamily="18" charset="0"/>
            </a:endParaRPr>
          </a:p>
          <a:p>
            <a:pPr marL="514350" lvl="0" indent="-514350">
              <a:buFont typeface="+mj-lt"/>
              <a:buAutoNum type="arabicPeriod"/>
            </a:pPr>
            <a:r>
              <a:rPr lang="en-US" sz="3800" dirty="0" smtClean="0">
                <a:latin typeface="Book Antiqua" pitchFamily="18" charset="0"/>
              </a:rPr>
              <a:t>Ensure that students know where to go for information and support</a:t>
            </a:r>
          </a:p>
          <a:p>
            <a:pPr marL="514350" lvl="0" indent="-514350">
              <a:buFont typeface="+mj-lt"/>
              <a:buAutoNum type="arabicPeriod"/>
            </a:pPr>
            <a:endParaRPr lang="en-US" sz="1300" dirty="0" smtClean="0">
              <a:latin typeface="Book Antiqua" pitchFamily="18" charset="0"/>
            </a:endParaRPr>
          </a:p>
          <a:p>
            <a:pPr marL="514350" lvl="0" indent="-514350">
              <a:buFont typeface="+mj-lt"/>
              <a:buAutoNum type="arabicPeriod"/>
            </a:pPr>
            <a:r>
              <a:rPr lang="en-US" sz="3800" dirty="0" smtClean="0">
                <a:latin typeface="Book Antiqua" pitchFamily="18" charset="0"/>
              </a:rPr>
              <a:t>Introduce curriculum that includes      LGBTQ  people and information</a:t>
            </a:r>
          </a:p>
          <a:p>
            <a:endParaRPr lang="en-US" dirty="0"/>
          </a:p>
        </p:txBody>
      </p:sp>
      <p:pic>
        <p:nvPicPr>
          <p:cNvPr id="6" name="Picture 5" descr="Stop the silence.jpg"/>
          <p:cNvPicPr>
            <a:picLocks noChangeAspect="1"/>
          </p:cNvPicPr>
          <p:nvPr/>
        </p:nvPicPr>
        <p:blipFill>
          <a:blip r:embed="rId3" cstate="print"/>
          <a:stretch>
            <a:fillRect/>
          </a:stretch>
        </p:blipFill>
        <p:spPr>
          <a:xfrm>
            <a:off x="152400" y="0"/>
            <a:ext cx="1447800" cy="1447800"/>
          </a:xfrm>
          <a:prstGeom prst="rect">
            <a:avLst/>
          </a:prstGeom>
        </p:spPr>
      </p:pic>
    </p:spTree>
    <p:extLst>
      <p:ext uri="{BB962C8B-B14F-4D97-AF65-F5344CB8AC3E}">
        <p14:creationId xmlns:p14="http://schemas.microsoft.com/office/powerpoint/2010/main" val="6983807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tx2">
                    <a:lumMod val="75000"/>
                  </a:schemeClr>
                </a:solidFill>
                <a:latin typeface="Book Antiqua" panose="02040602050305030304" pitchFamily="18" charset="0"/>
              </a:rPr>
              <a:t>We All have a Part to Play in Creating Safe Schools</a:t>
            </a:r>
            <a:endParaRPr lang="en-US" b="1" dirty="0">
              <a:solidFill>
                <a:schemeClr val="tx2">
                  <a:lumMod val="75000"/>
                </a:schemeClr>
              </a:solidFill>
              <a:latin typeface="Book Antiqua" panose="02040602050305030304" pitchFamily="18" charset="0"/>
            </a:endParaRPr>
          </a:p>
        </p:txBody>
      </p:sp>
      <p:sp>
        <p:nvSpPr>
          <p:cNvPr id="3" name="Content Placeholder 2"/>
          <p:cNvSpPr>
            <a:spLocks noGrp="1"/>
          </p:cNvSpPr>
          <p:nvPr>
            <p:ph sz="half" idx="1"/>
          </p:nvPr>
        </p:nvSpPr>
        <p:spPr>
          <a:xfrm>
            <a:off x="457200" y="1600201"/>
            <a:ext cx="8153400" cy="1905000"/>
          </a:xfrm>
        </p:spPr>
        <p:txBody>
          <a:bodyPr>
            <a:normAutofit fontScale="92500"/>
          </a:bodyPr>
          <a:lstStyle/>
          <a:p>
            <a:r>
              <a:rPr lang="en-US" dirty="0" smtClean="0">
                <a:latin typeface="Book Antiqua" panose="02040602050305030304" pitchFamily="18" charset="0"/>
              </a:rPr>
              <a:t>Curriculum infusion is essential to get students talking and learning about LGBTQ identities. This helps them see LGBTQ people as human beings and not a minority groups that should be bullied</a:t>
            </a:r>
          </a:p>
        </p:txBody>
      </p:sp>
      <p:sp>
        <p:nvSpPr>
          <p:cNvPr id="4" name="Content Placeholder 3"/>
          <p:cNvSpPr>
            <a:spLocks noGrp="1"/>
          </p:cNvSpPr>
          <p:nvPr>
            <p:ph sz="half" idx="2"/>
          </p:nvPr>
        </p:nvSpPr>
        <p:spPr>
          <a:xfrm>
            <a:off x="457200" y="3434556"/>
            <a:ext cx="5829300" cy="2697163"/>
          </a:xfrm>
        </p:spPr>
        <p:txBody>
          <a:bodyPr>
            <a:normAutofit fontScale="92500"/>
          </a:bodyPr>
          <a:lstStyle/>
          <a:p>
            <a:r>
              <a:rPr lang="en-US" dirty="0" smtClean="0">
                <a:latin typeface="Book Antiqua" panose="02040602050305030304" pitchFamily="18" charset="0"/>
              </a:rPr>
              <a:t>Family can not buffer discrimination entirely. Students need peer groups and environments that are supportive and nurturing. We can not assume that all families are accepting or safe. </a:t>
            </a:r>
          </a:p>
          <a:p>
            <a:endParaRPr lang="en-US" dirty="0">
              <a:latin typeface="Book Antiqua" panose="02040602050305030304" pitchFamily="18" charset="0"/>
            </a:endParaRPr>
          </a:p>
        </p:txBody>
      </p:sp>
      <p:pic>
        <p:nvPicPr>
          <p:cNvPr id="2050" name="Picture 2" descr="http://ec.l.thumbs.canstockphoto.com/canstock67821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3810000"/>
            <a:ext cx="1981200" cy="23217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33659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26571" y="888999"/>
            <a:ext cx="8617858" cy="5787571"/>
          </a:xfrm>
        </p:spPr>
        <p:txBody>
          <a:bodyPr>
            <a:normAutofit/>
          </a:bodyPr>
          <a:lstStyle/>
          <a:p>
            <a:r>
              <a:rPr lang="en-US" sz="3600" dirty="0"/>
              <a:t>As Hermann-</a:t>
            </a:r>
            <a:r>
              <a:rPr lang="en-US" sz="3600" dirty="0" err="1"/>
              <a:t>Wilmarth</a:t>
            </a:r>
            <a:r>
              <a:rPr lang="en-US" sz="3600" dirty="0"/>
              <a:t> and Ryan argue, “The focus of these conversations is the consideration that all children—not only those in LGBT (lesbian, gay, bisexual, transgender) families and those who may, now or later, identify as LGBT, but </a:t>
            </a:r>
            <a:r>
              <a:rPr lang="en-US" sz="3600" i="1" dirty="0"/>
              <a:t>all </a:t>
            </a:r>
            <a:r>
              <a:rPr lang="en-US" sz="3600" dirty="0"/>
              <a:t>children—leave school understanding that there are multiple ways to create family, to fall in love, and to express oneself in the world” (2013, p. 226). </a:t>
            </a:r>
          </a:p>
        </p:txBody>
      </p:sp>
    </p:spTree>
    <p:extLst>
      <p:ext uri="{BB962C8B-B14F-4D97-AF65-F5344CB8AC3E}">
        <p14:creationId xmlns:p14="http://schemas.microsoft.com/office/powerpoint/2010/main" val="4026526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5857" y="533400"/>
            <a:ext cx="8450943" cy="1335314"/>
          </a:xfrm>
        </p:spPr>
        <p:txBody>
          <a:bodyPr>
            <a:normAutofit fontScale="90000"/>
          </a:bodyPr>
          <a:lstStyle/>
          <a:p>
            <a:r>
              <a:rPr lang="en-US" sz="3100" b="1" dirty="0" smtClean="0">
                <a:solidFill>
                  <a:schemeClr val="tx2"/>
                </a:solidFill>
              </a:rPr>
              <a:t>Children With Same-sex Parents Are A Racially, Culturally, And Geographically Diverse Group</a:t>
            </a:r>
            <a:r>
              <a:rPr lang="en-US" b="1" dirty="0">
                <a:solidFill>
                  <a:schemeClr val="tx2"/>
                </a:solidFill>
              </a:rPr>
              <a:t/>
            </a:r>
            <a:br>
              <a:rPr lang="en-US" b="1" dirty="0">
                <a:solidFill>
                  <a:schemeClr val="tx2"/>
                </a:solidFill>
              </a:rPr>
            </a:br>
            <a:endParaRPr lang="en-US" b="1" dirty="0">
              <a:solidFill>
                <a:schemeClr val="tx2"/>
              </a:solidFill>
            </a:endParaRPr>
          </a:p>
        </p:txBody>
      </p:sp>
      <p:sp>
        <p:nvSpPr>
          <p:cNvPr id="3" name="Content Placeholder 2"/>
          <p:cNvSpPr>
            <a:spLocks noGrp="1"/>
          </p:cNvSpPr>
          <p:nvPr>
            <p:ph idx="1"/>
          </p:nvPr>
        </p:nvSpPr>
        <p:spPr/>
        <p:txBody>
          <a:bodyPr>
            <a:normAutofit fontScale="92500" lnSpcReduction="10000"/>
          </a:bodyPr>
          <a:lstStyle/>
          <a:p>
            <a:pPr>
              <a:buFont typeface="Wingdings" charset="2"/>
              <a:buChar char="§"/>
            </a:pPr>
            <a:r>
              <a:rPr lang="en-US" dirty="0" smtClean="0"/>
              <a:t>Households </a:t>
            </a:r>
            <a:r>
              <a:rPr lang="en-US" dirty="0"/>
              <a:t>headed by same-sex couples are reported in virtually every U.S. county according to the U.S. Census</a:t>
            </a:r>
            <a:r>
              <a:rPr lang="en-US" dirty="0" smtClean="0"/>
              <a:t>. </a:t>
            </a:r>
            <a:endParaRPr lang="en-US" dirty="0"/>
          </a:p>
          <a:p>
            <a:pPr>
              <a:buFont typeface="Wingdings" charset="2"/>
              <a:buChar char="§"/>
            </a:pPr>
            <a:r>
              <a:rPr lang="en-US" dirty="0" smtClean="0"/>
              <a:t>In </a:t>
            </a:r>
            <a:r>
              <a:rPr lang="en-US" dirty="0"/>
              <a:t>rural states, such as Wyoming and Alaska, and in southern states households headed by same-sex couples are </a:t>
            </a:r>
            <a:r>
              <a:rPr lang="en-US" dirty="0" smtClean="0"/>
              <a:t>more likely </a:t>
            </a:r>
            <a:r>
              <a:rPr lang="en-US" dirty="0"/>
              <a:t>to have children than same-sex households in other </a:t>
            </a:r>
            <a:r>
              <a:rPr lang="en-US" dirty="0" smtClean="0"/>
              <a:t>states.</a:t>
            </a:r>
            <a:endParaRPr lang="en-US" dirty="0"/>
          </a:p>
          <a:p>
            <a:pPr>
              <a:buFont typeface="Wingdings" charset="2"/>
              <a:buChar char="§"/>
            </a:pPr>
            <a:r>
              <a:rPr lang="en-US" sz="2800" b="1" i="1" dirty="0" smtClean="0"/>
              <a:t>Hispanic </a:t>
            </a:r>
            <a:r>
              <a:rPr lang="en-US" sz="2800" b="1" i="1" dirty="0"/>
              <a:t>and African-American same-sex couples are about twice as likely to be raising children as white non-Hispanic same-sex couples</a:t>
            </a:r>
            <a:r>
              <a:rPr lang="en-US" sz="2800" b="1" i="1" dirty="0" smtClean="0"/>
              <a:t>.</a:t>
            </a:r>
            <a:endParaRPr lang="en-US" sz="2800" b="1" i="1" dirty="0"/>
          </a:p>
          <a:p>
            <a:pPr>
              <a:buFont typeface="Wingdings" charset="2"/>
              <a:buChar char="§"/>
            </a:pPr>
            <a:endParaRPr lang="en-US" dirty="0" smtClean="0"/>
          </a:p>
          <a:p>
            <a:pPr marL="914400" lvl="2" indent="0">
              <a:buNone/>
            </a:pPr>
            <a:endParaRPr lang="en-US" dirty="0"/>
          </a:p>
        </p:txBody>
      </p:sp>
    </p:spTree>
    <p:extLst>
      <p:ext uri="{BB962C8B-B14F-4D97-AF65-F5344CB8AC3E}">
        <p14:creationId xmlns:p14="http://schemas.microsoft.com/office/powerpoint/2010/main" val="5252536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rgbClr val="1F497D"/>
                </a:solidFill>
              </a:rPr>
              <a:t>Books about Diversity of Families </a:t>
            </a:r>
            <a:endParaRPr lang="en-US" b="1" dirty="0">
              <a:solidFill>
                <a:srgbClr val="1F497D"/>
              </a:solidFill>
            </a:endParaRPr>
          </a:p>
        </p:txBody>
      </p:sp>
      <p:sp>
        <p:nvSpPr>
          <p:cNvPr id="3" name="Content Placeholder 2"/>
          <p:cNvSpPr>
            <a:spLocks noGrp="1"/>
          </p:cNvSpPr>
          <p:nvPr>
            <p:ph idx="1"/>
          </p:nvPr>
        </p:nvSpPr>
        <p:spPr>
          <a:xfrm>
            <a:off x="228600" y="914400"/>
            <a:ext cx="8534400" cy="5562600"/>
          </a:xfrm>
        </p:spPr>
        <p:txBody>
          <a:bodyPr>
            <a:noAutofit/>
          </a:bodyPr>
          <a:lstStyle/>
          <a:p>
            <a:pPr lvl="0"/>
            <a:r>
              <a:rPr lang="en-US" sz="2400" b="1" dirty="0"/>
              <a:t>And Tango Makes </a:t>
            </a:r>
            <a:r>
              <a:rPr lang="en-US" sz="2400" b="1" dirty="0" smtClean="0"/>
              <a:t>Three</a:t>
            </a:r>
            <a:endParaRPr lang="en-US" sz="2400" b="1" dirty="0"/>
          </a:p>
          <a:p>
            <a:pPr marL="228600" lvl="1" indent="0">
              <a:buNone/>
            </a:pPr>
            <a:r>
              <a:rPr lang="en-US" sz="1800" dirty="0" smtClean="0"/>
              <a:t>	by Justin </a:t>
            </a:r>
            <a:r>
              <a:rPr lang="en-US" sz="1800" dirty="0"/>
              <a:t>Richardson and Peter </a:t>
            </a:r>
            <a:r>
              <a:rPr lang="en-US" sz="1800" dirty="0" smtClean="0"/>
              <a:t>Parnell, illustrated by Henry </a:t>
            </a:r>
            <a:r>
              <a:rPr lang="en-US" sz="1800" dirty="0"/>
              <a:t>Cole</a:t>
            </a:r>
          </a:p>
          <a:p>
            <a:pPr lvl="0"/>
            <a:r>
              <a:rPr lang="en-US" sz="2400" b="1" dirty="0"/>
              <a:t>Antonio’s Card/ La </a:t>
            </a:r>
            <a:r>
              <a:rPr lang="en-US" sz="2400" b="1" dirty="0" err="1"/>
              <a:t>Tarjeta</a:t>
            </a:r>
            <a:r>
              <a:rPr lang="en-US" sz="2400" b="1" dirty="0"/>
              <a:t> de Antonio </a:t>
            </a:r>
          </a:p>
          <a:p>
            <a:pPr marL="228600" lvl="1" indent="0">
              <a:buNone/>
            </a:pPr>
            <a:r>
              <a:rPr lang="en-US" sz="1800" dirty="0" smtClean="0"/>
              <a:t>	by </a:t>
            </a:r>
            <a:r>
              <a:rPr lang="en-US" sz="1800" dirty="0" err="1" smtClean="0"/>
              <a:t>Rigoberto</a:t>
            </a:r>
            <a:r>
              <a:rPr lang="en-US" sz="1800" dirty="0" smtClean="0"/>
              <a:t> González, illustrated by Cecilia </a:t>
            </a:r>
            <a:r>
              <a:rPr lang="en-US" sz="1800" dirty="0"/>
              <a:t>Concepción </a:t>
            </a:r>
            <a:r>
              <a:rPr lang="en-US" sz="1800" dirty="0" err="1"/>
              <a:t>Álvarez</a:t>
            </a:r>
            <a:r>
              <a:rPr lang="en-US" sz="1800" dirty="0"/>
              <a:t> </a:t>
            </a:r>
          </a:p>
          <a:p>
            <a:pPr lvl="0"/>
            <a:r>
              <a:rPr lang="en-US" sz="2400" b="1" dirty="0"/>
              <a:t>ABC A Family Alphabet Book </a:t>
            </a:r>
            <a:endParaRPr lang="en-US" sz="2400" b="1" dirty="0" smtClean="0"/>
          </a:p>
          <a:p>
            <a:pPr marL="228600" lvl="1" indent="0">
              <a:buNone/>
            </a:pPr>
            <a:r>
              <a:rPr lang="en-US" sz="1800" dirty="0" smtClean="0"/>
              <a:t>	by Bobbie Combs, illustrated by Brian </a:t>
            </a:r>
            <a:r>
              <a:rPr lang="en-US" sz="1800" dirty="0"/>
              <a:t>&amp; Desiree </a:t>
            </a:r>
            <a:r>
              <a:rPr lang="en-US" sz="1800" dirty="0" err="1"/>
              <a:t>Rappa</a:t>
            </a:r>
            <a:r>
              <a:rPr lang="en-US" sz="1800" dirty="0"/>
              <a:t> </a:t>
            </a:r>
          </a:p>
          <a:p>
            <a:pPr lvl="0"/>
            <a:r>
              <a:rPr lang="en-US" sz="2400" b="1" dirty="0"/>
              <a:t>Who’s in a Family</a:t>
            </a:r>
          </a:p>
          <a:p>
            <a:pPr marL="228600" lvl="1" indent="0">
              <a:buNone/>
            </a:pPr>
            <a:r>
              <a:rPr lang="en-US" sz="1800" dirty="0" smtClean="0"/>
              <a:t>	by Robert </a:t>
            </a:r>
            <a:r>
              <a:rPr lang="en-US" sz="1800" dirty="0" err="1" smtClean="0"/>
              <a:t>Skutch</a:t>
            </a:r>
            <a:r>
              <a:rPr lang="en-US" sz="1800" dirty="0" smtClean="0"/>
              <a:t>, illustrated by Laura </a:t>
            </a:r>
            <a:r>
              <a:rPr lang="en-US" sz="1800" dirty="0" err="1"/>
              <a:t>Nienhaus</a:t>
            </a:r>
            <a:r>
              <a:rPr lang="en-US" sz="1800" dirty="0"/>
              <a:t> </a:t>
            </a:r>
          </a:p>
          <a:p>
            <a:pPr lvl="0"/>
            <a:r>
              <a:rPr lang="en-US" sz="2400" b="1" dirty="0"/>
              <a:t>Who’s In My Family? All About Our Families </a:t>
            </a:r>
          </a:p>
          <a:p>
            <a:pPr marL="228600" lvl="1" indent="0">
              <a:buNone/>
            </a:pPr>
            <a:r>
              <a:rPr lang="en-US" sz="1800" dirty="0" smtClean="0"/>
              <a:t>	</a:t>
            </a:r>
            <a:r>
              <a:rPr lang="en-US" sz="1800" dirty="0" err="1" smtClean="0"/>
              <a:t>Robie</a:t>
            </a:r>
            <a:r>
              <a:rPr lang="en-US" sz="1800" dirty="0" smtClean="0"/>
              <a:t> </a:t>
            </a:r>
            <a:r>
              <a:rPr lang="en-US" sz="1800" dirty="0"/>
              <a:t>H. </a:t>
            </a:r>
            <a:r>
              <a:rPr lang="en-US" sz="1800" dirty="0" smtClean="0"/>
              <a:t>Harris, illustrated by Nadine </a:t>
            </a:r>
            <a:r>
              <a:rPr lang="en-US" sz="1800" dirty="0"/>
              <a:t>Bernard Westcott </a:t>
            </a:r>
          </a:p>
          <a:p>
            <a:pPr marL="0" indent="0">
              <a:buNone/>
            </a:pPr>
            <a:endParaRPr lang="en-US" sz="2400" dirty="0"/>
          </a:p>
        </p:txBody>
      </p:sp>
    </p:spTree>
    <p:extLst>
      <p:ext uri="{BB962C8B-B14F-4D97-AF65-F5344CB8AC3E}">
        <p14:creationId xmlns:p14="http://schemas.microsoft.com/office/powerpoint/2010/main" val="4561766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3686" y="253271"/>
            <a:ext cx="2877253" cy="3391545"/>
          </a:xfrm>
          <a:prstGeom prst="rect">
            <a:avLst/>
          </a:prstGeom>
        </p:spPr>
      </p:pic>
      <p:pic>
        <p:nvPicPr>
          <p:cNvPr id="5" name="Picture 4"/>
          <p:cNvPicPr>
            <a:picLocks noChangeAspect="1"/>
          </p:cNvPicPr>
          <p:nvPr/>
        </p:nvPicPr>
        <p:blipFill>
          <a:blip r:embed="rId4"/>
          <a:stretch>
            <a:fillRect/>
          </a:stretch>
        </p:blipFill>
        <p:spPr>
          <a:xfrm>
            <a:off x="3447599" y="456471"/>
            <a:ext cx="2784946" cy="3052729"/>
          </a:xfrm>
          <a:prstGeom prst="rect">
            <a:avLst/>
          </a:prstGeom>
        </p:spPr>
      </p:pic>
      <p:pic>
        <p:nvPicPr>
          <p:cNvPr id="6" name="Picture 5"/>
          <p:cNvPicPr>
            <a:picLocks noChangeAspect="1"/>
          </p:cNvPicPr>
          <p:nvPr/>
        </p:nvPicPr>
        <p:blipFill>
          <a:blip r:embed="rId5"/>
          <a:stretch>
            <a:fillRect/>
          </a:stretch>
        </p:blipFill>
        <p:spPr>
          <a:xfrm>
            <a:off x="471357" y="3644012"/>
            <a:ext cx="3862269" cy="2998938"/>
          </a:xfrm>
          <a:prstGeom prst="rect">
            <a:avLst/>
          </a:prstGeom>
        </p:spPr>
      </p:pic>
      <p:pic>
        <p:nvPicPr>
          <p:cNvPr id="9" name="Picture 8"/>
          <p:cNvPicPr>
            <a:picLocks noChangeAspect="1"/>
          </p:cNvPicPr>
          <p:nvPr/>
        </p:nvPicPr>
        <p:blipFill>
          <a:blip r:embed="rId6">
            <a:alphaModFix amt="73000"/>
          </a:blip>
          <a:stretch>
            <a:fillRect/>
          </a:stretch>
        </p:blipFill>
        <p:spPr>
          <a:xfrm>
            <a:off x="6245482" y="2685426"/>
            <a:ext cx="2680647" cy="3957524"/>
          </a:xfrm>
          <a:prstGeom prst="rect">
            <a:avLst/>
          </a:prstGeom>
          <a:ln>
            <a:solidFill>
              <a:schemeClr val="tx2"/>
            </a:solidFill>
          </a:ln>
        </p:spPr>
      </p:pic>
    </p:spTree>
    <p:extLst>
      <p:ext uri="{BB962C8B-B14F-4D97-AF65-F5344CB8AC3E}">
        <p14:creationId xmlns:p14="http://schemas.microsoft.com/office/powerpoint/2010/main" val="23993442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990600"/>
          </a:xfrm>
        </p:spPr>
        <p:txBody>
          <a:bodyPr/>
          <a:lstStyle/>
          <a:p>
            <a:r>
              <a:rPr lang="en-US" dirty="0"/>
              <a:t>Two queer bilingual picture books</a:t>
            </a:r>
          </a:p>
        </p:txBody>
      </p:sp>
      <p:pic>
        <p:nvPicPr>
          <p:cNvPr id="7" name="Content Placeholder 6" descr="Unknown.jpeg"/>
          <p:cNvPicPr>
            <a:picLocks noGrp="1" noChangeAspect="1"/>
          </p:cNvPicPr>
          <p:nvPr>
            <p:ph sz="half" idx="2"/>
          </p:nvPr>
        </p:nvPicPr>
        <p:blipFill>
          <a:blip r:embed="rId2">
            <a:extLst>
              <a:ext uri="{28A0092B-C50C-407E-A947-70E740481C1C}">
                <a14:useLocalDpi xmlns:a14="http://schemas.microsoft.com/office/drawing/2010/main" val="0"/>
              </a:ext>
            </a:extLst>
          </a:blip>
          <a:srcRect t="3457" b="3457"/>
          <a:stretch>
            <a:fillRect/>
          </a:stretch>
        </p:blipFill>
        <p:spPr/>
      </p:pic>
      <p:pic>
        <p:nvPicPr>
          <p:cNvPr id="8" name="Content Placeholder 6"/>
          <p:cNvPicPr>
            <a:picLocks noGrp="1" noChangeAspect="1"/>
          </p:cNvPicPr>
          <p:nvPr>
            <p:ph sz="half" idx="1"/>
          </p:nvPr>
        </p:nvPicPr>
        <p:blipFill>
          <a:blip r:embed="rId3"/>
          <a:srcRect t="8120" b="8120"/>
          <a:stretch>
            <a:fillRect/>
          </a:stretch>
        </p:blipFill>
        <p:spPr/>
      </p:pic>
    </p:spTree>
    <p:extLst>
      <p:ext uri="{BB962C8B-B14F-4D97-AF65-F5344CB8AC3E}">
        <p14:creationId xmlns:p14="http://schemas.microsoft.com/office/powerpoint/2010/main" val="294874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1F497D"/>
                </a:solidFill>
              </a:rPr>
              <a:t>Additional Recommended Texts with Queer Protagonists  </a:t>
            </a:r>
            <a:endParaRPr lang="en-US" b="1" dirty="0">
              <a:solidFill>
                <a:srgbClr val="1F497D"/>
              </a:solidFill>
            </a:endParaRPr>
          </a:p>
        </p:txBody>
      </p:sp>
      <p:sp>
        <p:nvSpPr>
          <p:cNvPr id="5" name="Content Placeholder 4"/>
          <p:cNvSpPr>
            <a:spLocks noGrp="1"/>
          </p:cNvSpPr>
          <p:nvPr>
            <p:ph idx="1"/>
          </p:nvPr>
        </p:nvSpPr>
        <p:spPr/>
        <p:txBody>
          <a:bodyPr/>
          <a:lstStyle/>
          <a:p>
            <a:r>
              <a:rPr lang="en-US" i="1" dirty="0" smtClean="0"/>
              <a:t>Marisol McDonald Doesn’t Match </a:t>
            </a:r>
            <a:r>
              <a:rPr lang="en-US" sz="1800" i="1" dirty="0" smtClean="0"/>
              <a:t>(2011)</a:t>
            </a:r>
          </a:p>
          <a:p>
            <a:r>
              <a:rPr lang="en-US" i="1" dirty="0"/>
              <a:t>My Princess </a:t>
            </a:r>
            <a:r>
              <a:rPr lang="en-US" i="1" dirty="0" smtClean="0"/>
              <a:t>Boy </a:t>
            </a:r>
            <a:r>
              <a:rPr lang="en-US" sz="1800" i="1" dirty="0" smtClean="0"/>
              <a:t>(2009) </a:t>
            </a:r>
          </a:p>
          <a:p>
            <a:r>
              <a:rPr lang="en-US" i="1" dirty="0" smtClean="0"/>
              <a:t>The Boy Who Cried Fabulous </a:t>
            </a:r>
            <a:r>
              <a:rPr lang="en-US" sz="1800" i="1" dirty="0" smtClean="0"/>
              <a:t>(2004) </a:t>
            </a:r>
          </a:p>
          <a:p>
            <a:r>
              <a:rPr lang="en-US" i="1" dirty="0" smtClean="0"/>
              <a:t>Morris </a:t>
            </a:r>
            <a:r>
              <a:rPr lang="en-US" i="1" dirty="0" err="1" smtClean="0"/>
              <a:t>Micklewhite</a:t>
            </a:r>
            <a:r>
              <a:rPr lang="en-US" i="1" dirty="0"/>
              <a:t> </a:t>
            </a:r>
            <a:r>
              <a:rPr lang="en-US" i="1" dirty="0" smtClean="0"/>
              <a:t>and the Tangerine Dress </a:t>
            </a:r>
            <a:r>
              <a:rPr lang="en-US" sz="1800" i="1" dirty="0" smtClean="0"/>
              <a:t>(2014)</a:t>
            </a:r>
          </a:p>
          <a:p>
            <a:endParaRPr lang="en-US" i="1" dirty="0"/>
          </a:p>
        </p:txBody>
      </p:sp>
      <p:pic>
        <p:nvPicPr>
          <p:cNvPr id="7" name="Picture 6" descr="Unknown-4.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8521" y="4569020"/>
            <a:ext cx="2425479" cy="2288980"/>
          </a:xfrm>
          <a:prstGeom prst="rect">
            <a:avLst/>
          </a:prstGeom>
          <a:ln>
            <a:solidFill>
              <a:schemeClr val="accent2"/>
            </a:solidFill>
          </a:ln>
        </p:spPr>
      </p:pic>
      <p:pic>
        <p:nvPicPr>
          <p:cNvPr id="8" name="Picture 7" descr="Unknown-1.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74113"/>
            <a:ext cx="2434757" cy="2883887"/>
          </a:xfrm>
          <a:prstGeom prst="rect">
            <a:avLst/>
          </a:prstGeom>
          <a:ln>
            <a:solidFill>
              <a:schemeClr val="accent2"/>
            </a:solidFill>
          </a:ln>
        </p:spPr>
      </p:pic>
      <p:pic>
        <p:nvPicPr>
          <p:cNvPr id="9" name="Picture 8" descr="Unknown-2.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0360" y="4095140"/>
            <a:ext cx="2043034" cy="2762860"/>
          </a:xfrm>
          <a:prstGeom prst="rect">
            <a:avLst/>
          </a:prstGeom>
          <a:ln>
            <a:solidFill>
              <a:schemeClr val="accent2"/>
            </a:solidFill>
          </a:ln>
        </p:spPr>
      </p:pic>
      <p:pic>
        <p:nvPicPr>
          <p:cNvPr id="10" name="Picture 9" descr="Unknown.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4757" y="4672397"/>
            <a:ext cx="2185603" cy="2185603"/>
          </a:xfrm>
          <a:prstGeom prst="rect">
            <a:avLst/>
          </a:prstGeom>
          <a:ln>
            <a:solidFill>
              <a:schemeClr val="accent2"/>
            </a:solidFill>
          </a:ln>
        </p:spPr>
      </p:pic>
    </p:spTree>
    <p:extLst>
      <p:ext uri="{BB962C8B-B14F-4D97-AF65-F5344CB8AC3E}">
        <p14:creationId xmlns:p14="http://schemas.microsoft.com/office/powerpoint/2010/main" val="25109287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known-6.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7749"/>
            <a:ext cx="3263471" cy="3900246"/>
          </a:xfrm>
          <a:prstGeom prst="rect">
            <a:avLst/>
          </a:prstGeom>
        </p:spPr>
      </p:pic>
      <p:pic>
        <p:nvPicPr>
          <p:cNvPr id="5" name="Picture 4" descr="Unknown-5.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4700" y="20531"/>
            <a:ext cx="6009300" cy="4501174"/>
          </a:xfrm>
          <a:prstGeom prst="rect">
            <a:avLst/>
          </a:prstGeom>
        </p:spPr>
      </p:pic>
      <p:sp>
        <p:nvSpPr>
          <p:cNvPr id="2" name="TextBox 1"/>
          <p:cNvSpPr txBox="1"/>
          <p:nvPr/>
        </p:nvSpPr>
        <p:spPr>
          <a:xfrm>
            <a:off x="1774761" y="5229677"/>
            <a:ext cx="6390975" cy="1200329"/>
          </a:xfrm>
          <a:prstGeom prst="rect">
            <a:avLst/>
          </a:prstGeom>
          <a:noFill/>
        </p:spPr>
        <p:txBody>
          <a:bodyPr wrap="square" rtlCol="0">
            <a:spAutoFit/>
          </a:bodyPr>
          <a:lstStyle/>
          <a:p>
            <a:r>
              <a:rPr lang="en-US" dirty="0">
                <a:solidFill>
                  <a:srgbClr val="3366FF"/>
                </a:solidFill>
              </a:rPr>
              <a:t>“Feeling an affinity for the hot pink sky helped give me a sense of self and belonging that I carried with me into adulthood and my coming out” (Gonzalez, 2015).  </a:t>
            </a:r>
          </a:p>
          <a:p>
            <a:endParaRPr lang="en-US" dirty="0"/>
          </a:p>
        </p:txBody>
      </p:sp>
    </p:spTree>
    <p:extLst>
      <p:ext uri="{BB962C8B-B14F-4D97-AF65-F5344CB8AC3E}">
        <p14:creationId xmlns:p14="http://schemas.microsoft.com/office/powerpoint/2010/main" val="17789348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p:cNvSpPr>
          <p:nvPr>
            <p:ph type="title"/>
          </p:nvPr>
        </p:nvSpPr>
        <p:spPr>
          <a:prstGeom prst="rect">
            <a:avLst/>
          </a:prstGeom>
        </p:spPr>
        <p:txBody>
          <a:bodyPr/>
          <a:lstStyle/>
          <a:p>
            <a:endParaRPr/>
          </a:p>
        </p:txBody>
      </p:sp>
      <p:sp>
        <p:nvSpPr>
          <p:cNvPr id="160" name="Shape 160"/>
          <p:cNvSpPr>
            <a:spLocks noGrp="1"/>
          </p:cNvSpPr>
          <p:nvPr>
            <p:ph type="body" idx="1"/>
          </p:nvPr>
        </p:nvSpPr>
        <p:spPr>
          <a:prstGeom prst="rect">
            <a:avLst/>
          </a:prstGeom>
        </p:spPr>
        <p:txBody>
          <a:bodyPr/>
          <a:lstStyle/>
          <a:p>
            <a:pPr>
              <a:buBlip>
                <a:blip r:embed="rId2"/>
              </a:buBlip>
            </a:pPr>
            <a:endParaRPr/>
          </a:p>
        </p:txBody>
      </p:sp>
    </p:spTree>
    <p:extLst>
      <p:ext uri="{BB962C8B-B14F-4D97-AF65-F5344CB8AC3E}">
        <p14:creationId xmlns:p14="http://schemas.microsoft.com/office/powerpoint/2010/main" val="392895845"/>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02 at 9.48.4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8329"/>
            <a:ext cx="9144000" cy="6389671"/>
          </a:xfrm>
          <a:prstGeom prst="rect">
            <a:avLst/>
          </a:prstGeom>
        </p:spPr>
      </p:pic>
    </p:spTree>
    <p:extLst>
      <p:ext uri="{BB962C8B-B14F-4D97-AF65-F5344CB8AC3E}">
        <p14:creationId xmlns:p14="http://schemas.microsoft.com/office/powerpoint/2010/main" val="28979634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255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18910" y="1374529"/>
            <a:ext cx="6053263" cy="4213150"/>
          </a:xfrm>
          <a:prstGeom prst="rect">
            <a:avLst/>
          </a:prstGeom>
          <a:ln>
            <a:solidFill>
              <a:schemeClr val="tx2"/>
            </a:solidFill>
          </a:ln>
        </p:spPr>
      </p:pic>
      <p:pic>
        <p:nvPicPr>
          <p:cNvPr id="7" name="Picture 6"/>
          <p:cNvPicPr>
            <a:picLocks noChangeAspect="1"/>
          </p:cNvPicPr>
          <p:nvPr/>
        </p:nvPicPr>
        <p:blipFill>
          <a:blip r:embed="rId3"/>
          <a:stretch>
            <a:fillRect/>
          </a:stretch>
        </p:blipFill>
        <p:spPr>
          <a:xfrm>
            <a:off x="4697602" y="688984"/>
            <a:ext cx="3976342" cy="5818752"/>
          </a:xfrm>
          <a:prstGeom prst="rect">
            <a:avLst/>
          </a:prstGeom>
        </p:spPr>
      </p:pic>
    </p:spTree>
    <p:extLst>
      <p:ext uri="{BB962C8B-B14F-4D97-AF65-F5344CB8AC3E}">
        <p14:creationId xmlns:p14="http://schemas.microsoft.com/office/powerpoint/2010/main" val="14428492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ChangeArrowheads="1"/>
          </p:cNvSpPr>
          <p:nvPr/>
        </p:nvSpPr>
        <p:spPr bwMode="auto">
          <a:xfrm>
            <a:off x="1524000" y="1618943"/>
            <a:ext cx="6553200" cy="2492990"/>
          </a:xfrm>
          <a:prstGeom prst="rect">
            <a:avLst/>
          </a:prstGeom>
          <a:solidFill>
            <a:schemeClr val="bg1"/>
          </a:solidFill>
          <a:ln w="9525">
            <a:noFill/>
            <a:miter lim="800000"/>
            <a:headEnd/>
            <a:tailEnd/>
          </a:ln>
          <a:effectLst/>
        </p:spPr>
        <p:txBody>
          <a:bodyPr lIns="0" tIns="0" rIns="0" bIns="0" anchor="ctr">
            <a:spAutoFit/>
          </a:bodyPr>
          <a:lstStyle/>
          <a:p>
            <a:pPr marL="13920" algn="ctr"/>
            <a:endParaRPr lang="en-US" sz="5400" dirty="0" smtClean="0">
              <a:solidFill>
                <a:srgbClr val="FF3399"/>
              </a:solidFill>
              <a:latin typeface="Book Antiqua" charset="0"/>
              <a:sym typeface="Book Antiqua" charset="0"/>
            </a:endParaRPr>
          </a:p>
          <a:p>
            <a:pPr marL="13920" algn="ctr"/>
            <a:r>
              <a:rPr lang="en-US" sz="5400" b="1" dirty="0" smtClean="0">
                <a:solidFill>
                  <a:schemeClr val="tx2">
                    <a:lumMod val="75000"/>
                  </a:schemeClr>
                </a:solidFill>
                <a:latin typeface="Book Antiqua" charset="0"/>
                <a:sym typeface="Book Antiqua" charset="0"/>
              </a:rPr>
              <a:t>Scenarios: </a:t>
            </a:r>
          </a:p>
          <a:p>
            <a:pPr marL="13920" algn="ctr"/>
            <a:r>
              <a:rPr lang="en-US" sz="5400" dirty="0" smtClean="0">
                <a:solidFill>
                  <a:schemeClr val="tx2">
                    <a:lumMod val="75000"/>
                  </a:schemeClr>
                </a:solidFill>
                <a:latin typeface="Book Antiqua" charset="0"/>
                <a:sym typeface="Book Antiqua" charset="0"/>
              </a:rPr>
              <a:t>What Will you Do?</a:t>
            </a:r>
            <a:endParaRPr lang="en-US" sz="5400" dirty="0">
              <a:solidFill>
                <a:schemeClr val="tx2">
                  <a:lumMod val="75000"/>
                </a:schemeClr>
              </a:solidFill>
              <a:latin typeface="Book Antiqua" charset="0"/>
            </a:endParaRPr>
          </a:p>
        </p:txBody>
      </p:sp>
      <p:pic>
        <p:nvPicPr>
          <p:cNvPr id="4" name="Picture 3" descr="LGBTQ_bkgrd_200-281 (2).JPG"/>
          <p:cNvPicPr>
            <a:picLocks noChangeAspect="1"/>
          </p:cNvPicPr>
          <p:nvPr/>
        </p:nvPicPr>
        <p:blipFill>
          <a:blip r:embed="rId3" cstate="print"/>
          <a:stretch>
            <a:fillRect/>
          </a:stretch>
        </p:blipFill>
        <p:spPr>
          <a:xfrm>
            <a:off x="533400" y="609600"/>
            <a:ext cx="1714129" cy="829056"/>
          </a:xfrm>
          <a:prstGeom prst="rect">
            <a:avLst/>
          </a:prstGeom>
        </p:spPr>
      </p:pic>
    </p:spTree>
    <p:extLst>
      <p:ext uri="{BB962C8B-B14F-4D97-AF65-F5344CB8AC3E}">
        <p14:creationId xmlns:p14="http://schemas.microsoft.com/office/powerpoint/2010/main" val="2153700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GBTQ_bkgrd_200-281 (2).JPG"/>
          <p:cNvPicPr>
            <a:picLocks noChangeAspect="1"/>
          </p:cNvPicPr>
          <p:nvPr/>
        </p:nvPicPr>
        <p:blipFill>
          <a:blip r:embed="rId3" cstate="print"/>
          <a:stretch>
            <a:fillRect/>
          </a:stretch>
        </p:blipFill>
        <p:spPr>
          <a:xfrm>
            <a:off x="533400" y="609600"/>
            <a:ext cx="1714129" cy="829056"/>
          </a:xfrm>
          <a:prstGeom prst="rect">
            <a:avLst/>
          </a:prstGeom>
        </p:spPr>
      </p:pic>
      <p:sp>
        <p:nvSpPr>
          <p:cNvPr id="6" name="Content Placeholder 5"/>
          <p:cNvSpPr>
            <a:spLocks noGrp="1"/>
          </p:cNvSpPr>
          <p:nvPr>
            <p:ph idx="1"/>
          </p:nvPr>
        </p:nvSpPr>
        <p:spPr/>
        <p:txBody>
          <a:bodyPr>
            <a:normAutofit/>
          </a:bodyPr>
          <a:lstStyle/>
          <a:p>
            <a:pPr marL="0" indent="0" algn="ctr">
              <a:buNone/>
            </a:pPr>
            <a:r>
              <a:rPr lang="en-US" sz="4400" b="1" dirty="0" smtClean="0">
                <a:solidFill>
                  <a:schemeClr val="tx2">
                    <a:lumMod val="75000"/>
                  </a:schemeClr>
                </a:solidFill>
                <a:latin typeface="Book Antiqua" pitchFamily="18" charset="0"/>
                <a:sym typeface="Book Antiqua" charset="0"/>
              </a:rPr>
              <a:t>Scenario 1 </a:t>
            </a:r>
          </a:p>
          <a:p>
            <a:pPr marL="0" indent="0" algn="ctr">
              <a:buNone/>
            </a:pPr>
            <a:r>
              <a:rPr lang="en-US" sz="3600" dirty="0" smtClean="0">
                <a:solidFill>
                  <a:schemeClr val="tx2">
                    <a:lumMod val="75000"/>
                  </a:schemeClr>
                </a:solidFill>
                <a:latin typeface="Book Antiqua" pitchFamily="18" charset="0"/>
              </a:rPr>
              <a:t>A lesbian student teacher seeks your advice about what to say to her students who keep asking her if she has a boyfriend or a girlfriend. What do you say? </a:t>
            </a:r>
          </a:p>
        </p:txBody>
      </p:sp>
    </p:spTree>
    <p:extLst>
      <p:ext uri="{BB962C8B-B14F-4D97-AF65-F5344CB8AC3E}">
        <p14:creationId xmlns:p14="http://schemas.microsoft.com/office/powerpoint/2010/main" val="154166015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GBTQ_bkgrd_200-281 (2).JPG"/>
          <p:cNvPicPr>
            <a:picLocks noChangeAspect="1"/>
          </p:cNvPicPr>
          <p:nvPr/>
        </p:nvPicPr>
        <p:blipFill>
          <a:blip r:embed="rId3" cstate="print"/>
          <a:stretch>
            <a:fillRect/>
          </a:stretch>
        </p:blipFill>
        <p:spPr>
          <a:xfrm>
            <a:off x="533400" y="609600"/>
            <a:ext cx="1714129" cy="829056"/>
          </a:xfrm>
          <a:prstGeom prst="rect">
            <a:avLst/>
          </a:prstGeom>
        </p:spPr>
      </p:pic>
      <p:sp>
        <p:nvSpPr>
          <p:cNvPr id="6" name="Content Placeholder 5"/>
          <p:cNvSpPr>
            <a:spLocks noGrp="1"/>
          </p:cNvSpPr>
          <p:nvPr>
            <p:ph idx="1"/>
          </p:nvPr>
        </p:nvSpPr>
        <p:spPr/>
        <p:txBody>
          <a:bodyPr>
            <a:normAutofit/>
          </a:bodyPr>
          <a:lstStyle/>
          <a:p>
            <a:pPr marL="0" indent="0" algn="ctr">
              <a:buNone/>
            </a:pPr>
            <a:r>
              <a:rPr lang="en-US" sz="4400" b="1" dirty="0" smtClean="0">
                <a:solidFill>
                  <a:schemeClr val="tx2">
                    <a:lumMod val="75000"/>
                  </a:schemeClr>
                </a:solidFill>
                <a:latin typeface="Book Antiqua" pitchFamily="18" charset="0"/>
                <a:sym typeface="Book Antiqua" charset="0"/>
              </a:rPr>
              <a:t>Scenario 2</a:t>
            </a:r>
          </a:p>
          <a:p>
            <a:pPr marL="0" indent="0" algn="ctr">
              <a:buNone/>
            </a:pPr>
            <a:r>
              <a:rPr lang="en-US" sz="3600" dirty="0" smtClean="0">
                <a:solidFill>
                  <a:schemeClr val="tx2">
                    <a:lumMod val="75000"/>
                  </a:schemeClr>
                </a:solidFill>
                <a:latin typeface="Book Antiqua" pitchFamily="18" charset="0"/>
              </a:rPr>
              <a:t>A student teacher comes to you to seek your advice, because they have a student in their class with same sex parents. What do you say?</a:t>
            </a:r>
            <a:r>
              <a:rPr lang="en-US" sz="1200" dirty="0" smtClean="0">
                <a:solidFill>
                  <a:schemeClr val="tx2">
                    <a:lumMod val="75000"/>
                  </a:schemeClr>
                </a:solidFill>
                <a:latin typeface="Book Antiqua" pitchFamily="18" charset="0"/>
              </a:rPr>
              <a:t> </a:t>
            </a:r>
          </a:p>
        </p:txBody>
      </p:sp>
    </p:spTree>
    <p:extLst>
      <p:ext uri="{BB962C8B-B14F-4D97-AF65-F5344CB8AC3E}">
        <p14:creationId xmlns:p14="http://schemas.microsoft.com/office/powerpoint/2010/main" val="349751526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GBTQ_bkgrd_200-281 (2).JPG"/>
          <p:cNvPicPr>
            <a:picLocks noChangeAspect="1"/>
          </p:cNvPicPr>
          <p:nvPr/>
        </p:nvPicPr>
        <p:blipFill>
          <a:blip r:embed="rId3" cstate="print"/>
          <a:stretch>
            <a:fillRect/>
          </a:stretch>
        </p:blipFill>
        <p:spPr>
          <a:xfrm>
            <a:off x="533400" y="609600"/>
            <a:ext cx="1714129" cy="829056"/>
          </a:xfrm>
          <a:prstGeom prst="rect">
            <a:avLst/>
          </a:prstGeom>
        </p:spPr>
      </p:pic>
      <p:sp>
        <p:nvSpPr>
          <p:cNvPr id="6" name="Content Placeholder 5"/>
          <p:cNvSpPr>
            <a:spLocks noGrp="1"/>
          </p:cNvSpPr>
          <p:nvPr>
            <p:ph idx="1"/>
          </p:nvPr>
        </p:nvSpPr>
        <p:spPr/>
        <p:txBody>
          <a:bodyPr>
            <a:normAutofit lnSpcReduction="10000"/>
          </a:bodyPr>
          <a:lstStyle/>
          <a:p>
            <a:pPr marL="0" indent="0" algn="ctr">
              <a:buNone/>
            </a:pPr>
            <a:r>
              <a:rPr lang="en-US" sz="4400" b="1" dirty="0" smtClean="0">
                <a:solidFill>
                  <a:schemeClr val="tx2">
                    <a:lumMod val="75000"/>
                  </a:schemeClr>
                </a:solidFill>
                <a:latin typeface="Book Antiqua" pitchFamily="18" charset="0"/>
                <a:sym typeface="Book Antiqua" charset="0"/>
              </a:rPr>
              <a:t>Scenario 3</a:t>
            </a:r>
          </a:p>
          <a:p>
            <a:pPr marL="0" indent="0" algn="ctr">
              <a:buNone/>
            </a:pPr>
            <a:r>
              <a:rPr lang="en-US" sz="3600" dirty="0" smtClean="0">
                <a:solidFill>
                  <a:schemeClr val="tx2">
                    <a:lumMod val="75000"/>
                  </a:schemeClr>
                </a:solidFill>
                <a:latin typeface="Book Antiqua" pitchFamily="18" charset="0"/>
              </a:rPr>
              <a:t>A student teacher shares with you that many kids in his class use the phrase “that’s so gay” to describe everything from crayon colors to a math problem. He is uncomfortable with this and wants to say something, but is not sure how to address it. What do you say?</a:t>
            </a:r>
          </a:p>
        </p:txBody>
      </p:sp>
    </p:spTree>
    <p:extLst>
      <p:ext uri="{BB962C8B-B14F-4D97-AF65-F5344CB8AC3E}">
        <p14:creationId xmlns:p14="http://schemas.microsoft.com/office/powerpoint/2010/main" val="411325764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GBTQ_bkgrd_200-281 (2).JPG"/>
          <p:cNvPicPr>
            <a:picLocks noChangeAspect="1"/>
          </p:cNvPicPr>
          <p:nvPr/>
        </p:nvPicPr>
        <p:blipFill>
          <a:blip r:embed="rId3" cstate="print"/>
          <a:stretch>
            <a:fillRect/>
          </a:stretch>
        </p:blipFill>
        <p:spPr>
          <a:xfrm>
            <a:off x="533400" y="609600"/>
            <a:ext cx="1714129" cy="829056"/>
          </a:xfrm>
          <a:prstGeom prst="rect">
            <a:avLst/>
          </a:prstGeom>
        </p:spPr>
      </p:pic>
      <p:sp>
        <p:nvSpPr>
          <p:cNvPr id="6" name="Content Placeholder 5"/>
          <p:cNvSpPr>
            <a:spLocks noGrp="1"/>
          </p:cNvSpPr>
          <p:nvPr>
            <p:ph idx="1"/>
          </p:nvPr>
        </p:nvSpPr>
        <p:spPr/>
        <p:txBody>
          <a:bodyPr>
            <a:normAutofit fontScale="85000" lnSpcReduction="10000"/>
          </a:bodyPr>
          <a:lstStyle/>
          <a:p>
            <a:pPr marL="0" indent="0" algn="ctr">
              <a:buNone/>
            </a:pPr>
            <a:r>
              <a:rPr lang="en-US" sz="4400" b="1" dirty="0" smtClean="0">
                <a:solidFill>
                  <a:schemeClr val="tx2">
                    <a:lumMod val="75000"/>
                  </a:schemeClr>
                </a:solidFill>
                <a:latin typeface="Book Antiqua" pitchFamily="18" charset="0"/>
                <a:sym typeface="Book Antiqua" charset="0"/>
              </a:rPr>
              <a:t>Scenario 4</a:t>
            </a:r>
          </a:p>
          <a:p>
            <a:pPr marL="0" indent="0" algn="ctr">
              <a:buNone/>
            </a:pPr>
            <a:r>
              <a:rPr lang="en-US" sz="3600" dirty="0" smtClean="0">
                <a:solidFill>
                  <a:schemeClr val="tx2">
                    <a:lumMod val="75000"/>
                  </a:schemeClr>
                </a:solidFill>
                <a:latin typeface="Book Antiqua" panose="02040602050305030304" pitchFamily="18" charset="0"/>
              </a:rPr>
              <a:t>Jorge, a boy in the class, occasionally comes to class wearing makeup, nail polish, and feminine blouses. </a:t>
            </a:r>
            <a:r>
              <a:rPr lang="en-US" sz="3600" dirty="0" err="1">
                <a:solidFill>
                  <a:schemeClr val="tx2">
                    <a:lumMod val="75000"/>
                  </a:schemeClr>
                </a:solidFill>
                <a:latin typeface="Book Antiqua" panose="02040602050305030304" pitchFamily="18" charset="0"/>
              </a:rPr>
              <a:t>X</a:t>
            </a:r>
            <a:r>
              <a:rPr lang="en-US" sz="3600" dirty="0" err="1" smtClean="0">
                <a:solidFill>
                  <a:schemeClr val="tx2">
                    <a:lumMod val="75000"/>
                  </a:schemeClr>
                </a:solidFill>
                <a:latin typeface="Book Antiqua" panose="02040602050305030304" pitchFamily="18" charset="0"/>
              </a:rPr>
              <a:t>e</a:t>
            </a:r>
            <a:r>
              <a:rPr lang="en-US" sz="3600" dirty="0" smtClean="0">
                <a:solidFill>
                  <a:schemeClr val="tx2">
                    <a:lumMod val="75000"/>
                  </a:schemeClr>
                </a:solidFill>
                <a:latin typeface="Book Antiqua" panose="02040602050305030304" pitchFamily="18" charset="0"/>
              </a:rPr>
              <a:t> is often mocked by peers before/after class. You have never witnessed physical harassment and do not know how the student identifies. Would you talk to this student about their gender expression or identity? If so, what would that conversation look like?</a:t>
            </a:r>
            <a:endParaRPr lang="en-US" sz="3600" dirty="0">
              <a:solidFill>
                <a:schemeClr val="tx2">
                  <a:lumMod val="75000"/>
                </a:schemeClr>
              </a:solidFill>
              <a:latin typeface="Book Antiqua" panose="02040602050305030304" pitchFamily="18" charset="0"/>
            </a:endParaRPr>
          </a:p>
        </p:txBody>
      </p:sp>
    </p:spTree>
    <p:extLst>
      <p:ext uri="{BB962C8B-B14F-4D97-AF65-F5344CB8AC3E}">
        <p14:creationId xmlns:p14="http://schemas.microsoft.com/office/powerpoint/2010/main" val="319860846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0"/>
          <p:cNvSpPr>
            <a:spLocks noGrp="1" noChangeArrowheads="1"/>
          </p:cNvSpPr>
          <p:nvPr>
            <p:ph type="ctrTitle"/>
          </p:nvPr>
        </p:nvSpPr>
        <p:spPr>
          <a:xfrm>
            <a:off x="609600" y="2819400"/>
            <a:ext cx="8305800" cy="533400"/>
          </a:xfrm>
        </p:spPr>
        <p:txBody>
          <a:bodyPr>
            <a:normAutofit fontScale="90000"/>
          </a:bodyPr>
          <a:lstStyle/>
          <a:p>
            <a:pPr algn="ctr" eaLnBrk="1" hangingPunct="1"/>
            <a:r>
              <a:rPr lang="en-US" sz="6000" b="1" dirty="0" smtClean="0">
                <a:solidFill>
                  <a:schemeClr val="tx2">
                    <a:lumMod val="75000"/>
                  </a:schemeClr>
                </a:solidFill>
                <a:latin typeface="Book Antiqua" panose="02040602050305030304" pitchFamily="18" charset="0"/>
              </a:rPr>
              <a:t>Top 5 Ways to Support LGBTQ Students </a:t>
            </a:r>
            <a:br>
              <a:rPr lang="en-US" sz="6000" b="1" dirty="0" smtClean="0">
                <a:solidFill>
                  <a:schemeClr val="tx2">
                    <a:lumMod val="75000"/>
                  </a:schemeClr>
                </a:solidFill>
                <a:latin typeface="Book Antiqua" panose="02040602050305030304" pitchFamily="18" charset="0"/>
              </a:rPr>
            </a:br>
            <a:r>
              <a:rPr lang="en-US" sz="6000" b="1" dirty="0" smtClean="0">
                <a:solidFill>
                  <a:schemeClr val="tx2">
                    <a:lumMod val="75000"/>
                  </a:schemeClr>
                </a:solidFill>
                <a:latin typeface="Book Antiqua" panose="02040602050305030304" pitchFamily="18" charset="0"/>
              </a:rPr>
              <a:t>&amp; </a:t>
            </a:r>
            <a:br>
              <a:rPr lang="en-US" sz="6000" b="1" dirty="0" smtClean="0">
                <a:solidFill>
                  <a:schemeClr val="tx2">
                    <a:lumMod val="75000"/>
                  </a:schemeClr>
                </a:solidFill>
                <a:latin typeface="Book Antiqua" panose="02040602050305030304" pitchFamily="18" charset="0"/>
              </a:rPr>
            </a:br>
            <a:r>
              <a:rPr lang="en-US" sz="6000" b="1" dirty="0" smtClean="0">
                <a:solidFill>
                  <a:schemeClr val="tx2">
                    <a:lumMod val="75000"/>
                  </a:schemeClr>
                </a:solidFill>
                <a:latin typeface="Book Antiqua" panose="02040602050305030304" pitchFamily="18" charset="0"/>
              </a:rPr>
              <a:t>The Office of LGBTQ Affairs</a:t>
            </a:r>
            <a:r>
              <a:rPr lang="en-US" sz="2000" b="1" dirty="0" smtClean="0">
                <a:solidFill>
                  <a:schemeClr val="bg2">
                    <a:lumMod val="50000"/>
                  </a:schemeClr>
                </a:solidFill>
                <a:latin typeface="Book Antiqua" panose="02040602050305030304" pitchFamily="18" charset="0"/>
              </a:rPr>
              <a:t/>
            </a:r>
            <a:br>
              <a:rPr lang="en-US" sz="2000" b="1" dirty="0" smtClean="0">
                <a:solidFill>
                  <a:schemeClr val="bg2">
                    <a:lumMod val="50000"/>
                  </a:schemeClr>
                </a:solidFill>
                <a:latin typeface="Book Antiqua" panose="02040602050305030304" pitchFamily="18" charset="0"/>
              </a:rPr>
            </a:br>
            <a:r>
              <a:rPr lang="en-US" sz="2000" dirty="0" smtClean="0">
                <a:solidFill>
                  <a:schemeClr val="bg1"/>
                </a:solidFill>
                <a:latin typeface="Book Antiqua" panose="02040602050305030304" pitchFamily="18" charset="0"/>
              </a:rPr>
              <a:t/>
            </a:r>
            <a:br>
              <a:rPr lang="en-US" sz="2000" dirty="0" smtClean="0">
                <a:solidFill>
                  <a:schemeClr val="bg1"/>
                </a:solidFill>
                <a:latin typeface="Book Antiqua" panose="02040602050305030304" pitchFamily="18" charset="0"/>
              </a:rPr>
            </a:br>
            <a:endParaRPr lang="en-US" sz="2000" b="1" dirty="0" smtClean="0">
              <a:solidFill>
                <a:schemeClr val="bg1"/>
              </a:solidFill>
              <a:latin typeface="Book Antiqua" panose="02040602050305030304" pitchFamily="18" charset="0"/>
            </a:endParaRPr>
          </a:p>
        </p:txBody>
      </p:sp>
    </p:spTree>
  </p:cSld>
  <p:clrMapOvr>
    <a:masterClrMapping/>
  </p:clrMapOvr>
  <p:transition advClick="0" advTm="5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ChangeArrowheads="1"/>
          </p:cNvSpPr>
          <p:nvPr/>
        </p:nvSpPr>
        <p:spPr bwMode="auto">
          <a:xfrm>
            <a:off x="1066800" y="1443305"/>
            <a:ext cx="7467600" cy="4739759"/>
          </a:xfrm>
          <a:prstGeom prst="rect">
            <a:avLst/>
          </a:prstGeom>
          <a:solidFill>
            <a:schemeClr val="bg1"/>
          </a:solidFill>
          <a:ln w="9525">
            <a:noFill/>
            <a:miter lim="800000"/>
            <a:headEnd/>
            <a:tailEnd/>
          </a:ln>
          <a:effectLst/>
        </p:spPr>
        <p:txBody>
          <a:bodyPr wrap="square" lIns="0" tIns="0" rIns="0" bIns="0" anchor="ctr">
            <a:spAutoFit/>
          </a:bodyPr>
          <a:lstStyle/>
          <a:p>
            <a:r>
              <a:rPr lang="en-US" sz="2800" b="1" dirty="0" smtClean="0">
                <a:latin typeface="Book Antiqua" panose="02040602050305030304" pitchFamily="18" charset="0"/>
                <a:cs typeface="Times New Roman" pitchFamily="18" charset="0"/>
              </a:rPr>
              <a:t>1. Educate Yourself</a:t>
            </a:r>
          </a:p>
          <a:p>
            <a:pPr lvl="1">
              <a:buFont typeface="Arial" pitchFamily="34" charset="0"/>
              <a:buChar char="•"/>
            </a:pPr>
            <a:r>
              <a:rPr lang="en-US" dirty="0" smtClean="0">
                <a:latin typeface="Book Antiqua" panose="02040602050305030304" pitchFamily="18" charset="0"/>
                <a:cs typeface="Times New Roman" pitchFamily="18" charset="0"/>
              </a:rPr>
              <a:t>  Know general terms &amp; learn about LGBTQ issues in your field</a:t>
            </a:r>
          </a:p>
          <a:p>
            <a:pPr lvl="1">
              <a:buFont typeface="Arial" pitchFamily="34" charset="0"/>
              <a:buChar char="•"/>
            </a:pPr>
            <a:r>
              <a:rPr lang="en-US" dirty="0" smtClean="0">
                <a:latin typeface="Book Antiqua" panose="02040602050305030304" pitchFamily="18" charset="0"/>
                <a:cs typeface="Times New Roman" pitchFamily="18" charset="0"/>
              </a:rPr>
              <a:t>  Don’t rely on students to educate you, do the work yourself</a:t>
            </a:r>
          </a:p>
          <a:p>
            <a:pPr lvl="1">
              <a:buFont typeface="Arial" pitchFamily="34" charset="0"/>
              <a:buChar char="•"/>
            </a:pPr>
            <a:r>
              <a:rPr lang="en-US" dirty="0" smtClean="0">
                <a:latin typeface="Book Antiqua" panose="02040602050305030304" pitchFamily="18" charset="0"/>
                <a:cs typeface="Times New Roman" pitchFamily="18" charset="0"/>
              </a:rPr>
              <a:t>  Take advantage of Safe Zone Trainings</a:t>
            </a:r>
          </a:p>
          <a:p>
            <a:pPr lvl="1">
              <a:buFont typeface="Arial" pitchFamily="34" charset="0"/>
              <a:buChar char="•"/>
            </a:pPr>
            <a:r>
              <a:rPr lang="en-US" dirty="0" smtClean="0">
                <a:latin typeface="Book Antiqua" panose="02040602050305030304" pitchFamily="18" charset="0"/>
                <a:cs typeface="Times New Roman" pitchFamily="18" charset="0"/>
              </a:rPr>
              <a:t>  Break down your own biases &amp; recognize your privileges</a:t>
            </a:r>
          </a:p>
          <a:p>
            <a:pPr lvl="1"/>
            <a:endParaRPr lang="en-US" dirty="0" smtClean="0">
              <a:latin typeface="Book Antiqua" panose="02040602050305030304" pitchFamily="18" charset="0"/>
              <a:cs typeface="Times New Roman" pitchFamily="18" charset="0"/>
            </a:endParaRPr>
          </a:p>
          <a:p>
            <a:pPr lvl="0"/>
            <a:r>
              <a:rPr lang="en-US" sz="2800" b="1" dirty="0" smtClean="0">
                <a:latin typeface="Book Antiqua" panose="02040602050305030304" pitchFamily="18" charset="0"/>
                <a:cs typeface="Times New Roman" pitchFamily="18" charset="0"/>
              </a:rPr>
              <a:t>2. Be a Visible Source of Support</a:t>
            </a:r>
          </a:p>
          <a:p>
            <a:pPr lvl="1">
              <a:buFont typeface="Arial" pitchFamily="34" charset="0"/>
              <a:buChar char="•"/>
            </a:pPr>
            <a:r>
              <a:rPr lang="en-US" dirty="0" smtClean="0">
                <a:latin typeface="Book Antiqua" panose="02040602050305030304" pitchFamily="18" charset="0"/>
                <a:cs typeface="Times New Roman" pitchFamily="18" charset="0"/>
              </a:rPr>
              <a:t> Include LGBTQ themed flyers, posters and publications in       your office  </a:t>
            </a:r>
          </a:p>
          <a:p>
            <a:pPr lvl="1">
              <a:buFont typeface="Arial" pitchFamily="34" charset="0"/>
              <a:buChar char="•"/>
            </a:pPr>
            <a:r>
              <a:rPr lang="en-US" dirty="0" smtClean="0">
                <a:latin typeface="Book Antiqua" panose="02040602050305030304" pitchFamily="18" charset="0"/>
                <a:cs typeface="Times New Roman" pitchFamily="18" charset="0"/>
              </a:rPr>
              <a:t> Display your support (Safe Zone Sign)</a:t>
            </a:r>
          </a:p>
          <a:p>
            <a:pPr lvl="1"/>
            <a:endParaRPr lang="en-US" dirty="0" smtClean="0">
              <a:latin typeface="Book Antiqua" panose="02040602050305030304" pitchFamily="18" charset="0"/>
              <a:cs typeface="Times New Roman" pitchFamily="18" charset="0"/>
            </a:endParaRPr>
          </a:p>
          <a:p>
            <a:pPr lvl="0"/>
            <a:r>
              <a:rPr lang="en-US" sz="2800" b="1" dirty="0" smtClean="0">
                <a:latin typeface="Book Antiqua" panose="02040602050305030304" pitchFamily="18" charset="0"/>
                <a:cs typeface="Times New Roman" pitchFamily="18" charset="0"/>
              </a:rPr>
              <a:t>3. Don’t Make Assumptions</a:t>
            </a:r>
          </a:p>
          <a:p>
            <a:pPr lvl="1">
              <a:buFont typeface="Arial" pitchFamily="34" charset="0"/>
              <a:buChar char="•"/>
            </a:pPr>
            <a:r>
              <a:rPr lang="en-US" dirty="0" smtClean="0">
                <a:latin typeface="Book Antiqua" panose="02040602050305030304" pitchFamily="18" charset="0"/>
                <a:cs typeface="Times New Roman" pitchFamily="18" charset="0"/>
              </a:rPr>
              <a:t>  Don’t assume a student is heterosexual</a:t>
            </a:r>
          </a:p>
          <a:p>
            <a:pPr lvl="1">
              <a:buFont typeface="Arial" pitchFamily="34" charset="0"/>
              <a:buChar char="•"/>
            </a:pPr>
            <a:r>
              <a:rPr lang="en-US" dirty="0" smtClean="0">
                <a:latin typeface="Book Antiqua" panose="02040602050305030304" pitchFamily="18" charset="0"/>
                <a:cs typeface="Times New Roman" pitchFamily="18" charset="0"/>
              </a:rPr>
              <a:t>  Remember that you only know someone’s sexual orientation or gender identity if they tell you what it is</a:t>
            </a:r>
          </a:p>
          <a:p>
            <a:pPr lvl="1"/>
            <a:endParaRPr lang="en-US" sz="800" dirty="0" smtClean="0">
              <a:latin typeface="Book Antiqua" panose="02040602050305030304" pitchFamily="18" charset="0"/>
              <a:cs typeface="Times New Roman" pitchFamily="18" charset="0"/>
            </a:endParaRPr>
          </a:p>
        </p:txBody>
      </p:sp>
      <p:sp>
        <p:nvSpPr>
          <p:cNvPr id="4" name="Rectangle 3"/>
          <p:cNvSpPr/>
          <p:nvPr/>
        </p:nvSpPr>
        <p:spPr>
          <a:xfrm>
            <a:off x="152400" y="329625"/>
            <a:ext cx="9055684" cy="584775"/>
          </a:xfrm>
          <a:prstGeom prst="rect">
            <a:avLst/>
          </a:prstGeom>
        </p:spPr>
        <p:txBody>
          <a:bodyPr wrap="none">
            <a:spAutoFit/>
          </a:bodyPr>
          <a:lstStyle/>
          <a:p>
            <a:r>
              <a:rPr lang="en-US" sz="3200" b="1" dirty="0" smtClean="0">
                <a:solidFill>
                  <a:schemeClr val="tx2">
                    <a:lumMod val="75000"/>
                  </a:schemeClr>
                </a:solidFill>
                <a:latin typeface="Book Antiqua" panose="02040602050305030304" pitchFamily="18" charset="0"/>
                <a:cs typeface="Times New Roman" pitchFamily="18" charset="0"/>
              </a:rPr>
              <a:t>Top 5 Ways You Can Support LGBTQ Students</a:t>
            </a:r>
          </a:p>
        </p:txBody>
      </p:sp>
    </p:spTree>
    <p:extLst>
      <p:ext uri="{BB962C8B-B14F-4D97-AF65-F5344CB8AC3E}">
        <p14:creationId xmlns:p14="http://schemas.microsoft.com/office/powerpoint/2010/main" val="264180102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ChangeArrowheads="1"/>
          </p:cNvSpPr>
          <p:nvPr/>
        </p:nvSpPr>
        <p:spPr bwMode="auto">
          <a:xfrm>
            <a:off x="762000" y="1559241"/>
            <a:ext cx="7315200" cy="4585871"/>
          </a:xfrm>
          <a:prstGeom prst="rect">
            <a:avLst/>
          </a:prstGeom>
          <a:solidFill>
            <a:schemeClr val="bg1"/>
          </a:solidFill>
          <a:ln w="9525">
            <a:noFill/>
            <a:miter lim="800000"/>
            <a:headEnd/>
            <a:tailEnd/>
          </a:ln>
          <a:effectLst/>
        </p:spPr>
        <p:txBody>
          <a:bodyPr wrap="square" lIns="0" tIns="0" rIns="0" bIns="0" anchor="ctr">
            <a:spAutoFit/>
          </a:bodyPr>
          <a:lstStyle/>
          <a:p>
            <a:r>
              <a:rPr lang="en-US" sz="2800" b="1" dirty="0" smtClean="0">
                <a:latin typeface="Book Antiqua" panose="02040602050305030304" pitchFamily="18" charset="0"/>
                <a:cs typeface="Times New Roman" pitchFamily="18" charset="0"/>
              </a:rPr>
              <a:t>4. Be Inclusive in Language &amp; Practice</a:t>
            </a:r>
          </a:p>
          <a:p>
            <a:pPr lvl="1">
              <a:buFont typeface="Arial" pitchFamily="34" charset="0"/>
              <a:buChar char="•"/>
            </a:pPr>
            <a:r>
              <a:rPr lang="en-US" dirty="0" smtClean="0">
                <a:latin typeface="Book Antiqua" panose="02040602050305030304" pitchFamily="18" charset="0"/>
                <a:cs typeface="Times New Roman" pitchFamily="18" charset="0"/>
              </a:rPr>
              <a:t>  Use gender-neutral terms (i.e. partner or significant other rather than gender specific terms like girlfriend or boyfriend)</a:t>
            </a:r>
          </a:p>
          <a:p>
            <a:pPr lvl="1">
              <a:buFont typeface="Arial" pitchFamily="34" charset="0"/>
              <a:buChar char="•"/>
            </a:pPr>
            <a:r>
              <a:rPr lang="en-US" dirty="0" smtClean="0">
                <a:latin typeface="Book Antiqua" panose="02040602050305030304" pitchFamily="18" charset="0"/>
                <a:cs typeface="Times New Roman" pitchFamily="18" charset="0"/>
              </a:rPr>
              <a:t>  Respect pronouns  </a:t>
            </a:r>
          </a:p>
          <a:p>
            <a:pPr lvl="1">
              <a:buFont typeface="Arial" pitchFamily="34" charset="0"/>
              <a:buChar char="•"/>
            </a:pPr>
            <a:r>
              <a:rPr lang="en-US" dirty="0" smtClean="0">
                <a:latin typeface="Book Antiqua" panose="02040602050305030304" pitchFamily="18" charset="0"/>
                <a:cs typeface="Times New Roman" pitchFamily="18" charset="0"/>
              </a:rPr>
              <a:t>  Use LGBTQ instead of "homosexual”</a:t>
            </a:r>
          </a:p>
          <a:p>
            <a:pPr lvl="1">
              <a:buFont typeface="Arial" pitchFamily="34" charset="0"/>
              <a:buChar char="•"/>
            </a:pPr>
            <a:r>
              <a:rPr lang="en-US" dirty="0" smtClean="0">
                <a:latin typeface="Book Antiqua" panose="02040602050305030304" pitchFamily="18" charset="0"/>
                <a:cs typeface="Times New Roman" pitchFamily="18" charset="0"/>
              </a:rPr>
              <a:t>  Don’t let tension around sexual orientation/gender identity continue to be unaddressed because you’re not sure what to do. </a:t>
            </a:r>
          </a:p>
          <a:p>
            <a:pPr lvl="1">
              <a:buFont typeface="Arial" pitchFamily="34" charset="0"/>
              <a:buChar char="•"/>
            </a:pPr>
            <a:endParaRPr lang="en-US" dirty="0" smtClean="0">
              <a:latin typeface="Book Antiqua" panose="02040602050305030304" pitchFamily="18" charset="0"/>
              <a:cs typeface="Times New Roman" pitchFamily="18" charset="0"/>
            </a:endParaRPr>
          </a:p>
          <a:p>
            <a:pPr lvl="0"/>
            <a:r>
              <a:rPr lang="en-US" sz="2800" b="1" dirty="0" smtClean="0">
                <a:latin typeface="Book Antiqua" panose="02040602050305030304" pitchFamily="18" charset="0"/>
                <a:cs typeface="Times New Roman" pitchFamily="18" charset="0"/>
              </a:rPr>
              <a:t>5. Speak Up</a:t>
            </a:r>
          </a:p>
          <a:p>
            <a:pPr lvl="1">
              <a:buFont typeface="Arial" pitchFamily="34" charset="0"/>
              <a:buChar char="•"/>
            </a:pPr>
            <a:r>
              <a:rPr lang="en-US" dirty="0" smtClean="0">
                <a:latin typeface="Book Antiqua" panose="02040602050305030304" pitchFamily="18" charset="0"/>
                <a:cs typeface="Times New Roman" pitchFamily="18" charset="0"/>
              </a:rPr>
              <a:t> Talk to your students and your colleagues </a:t>
            </a:r>
          </a:p>
          <a:p>
            <a:pPr lvl="1">
              <a:buFont typeface="Arial" pitchFamily="34" charset="0"/>
              <a:buChar char="•"/>
            </a:pPr>
            <a:r>
              <a:rPr lang="en-US" dirty="0" smtClean="0">
                <a:latin typeface="Book Antiqua" panose="02040602050305030304" pitchFamily="18" charset="0"/>
                <a:cs typeface="Times New Roman" pitchFamily="18" charset="0"/>
              </a:rPr>
              <a:t> Support other allies</a:t>
            </a:r>
          </a:p>
          <a:p>
            <a:pPr lvl="1">
              <a:buFont typeface="Arial" pitchFamily="34" charset="0"/>
              <a:buChar char="•"/>
            </a:pPr>
            <a:r>
              <a:rPr lang="en-US" dirty="0" smtClean="0">
                <a:latin typeface="Book Antiqua" panose="02040602050305030304" pitchFamily="18" charset="0"/>
                <a:cs typeface="Times New Roman" pitchFamily="18" charset="0"/>
              </a:rPr>
              <a:t>  Confront comments that are heterosexist or gender identity biased</a:t>
            </a:r>
          </a:p>
          <a:p>
            <a:pPr lvl="0"/>
            <a:endParaRPr lang="en-US" dirty="0" smtClean="0">
              <a:latin typeface="Book Antiqua" panose="02040602050305030304" pitchFamily="18" charset="0"/>
              <a:cs typeface="Times New Roman" pitchFamily="18" charset="0"/>
            </a:endParaRPr>
          </a:p>
          <a:p>
            <a:pPr lvl="1">
              <a:buFont typeface="Arial" pitchFamily="34" charset="0"/>
              <a:buChar char="•"/>
            </a:pPr>
            <a:endParaRPr lang="en-US" dirty="0" smtClean="0">
              <a:latin typeface="Book Antiqua" panose="02040602050305030304" pitchFamily="18" charset="0"/>
              <a:cs typeface="Times New Roman" pitchFamily="18" charset="0"/>
            </a:endParaRPr>
          </a:p>
          <a:p>
            <a:pPr lvl="1"/>
            <a:endParaRPr lang="en-US" sz="800" dirty="0" smtClean="0">
              <a:latin typeface="Book Antiqua" panose="02040602050305030304" pitchFamily="18" charset="0"/>
              <a:cs typeface="Times New Roman" pitchFamily="18" charset="0"/>
            </a:endParaRPr>
          </a:p>
        </p:txBody>
      </p:sp>
      <p:sp>
        <p:nvSpPr>
          <p:cNvPr id="4" name="Rectangle 3"/>
          <p:cNvSpPr/>
          <p:nvPr/>
        </p:nvSpPr>
        <p:spPr>
          <a:xfrm>
            <a:off x="152400" y="329625"/>
            <a:ext cx="9055684" cy="584775"/>
          </a:xfrm>
          <a:prstGeom prst="rect">
            <a:avLst/>
          </a:prstGeom>
        </p:spPr>
        <p:txBody>
          <a:bodyPr wrap="none">
            <a:spAutoFit/>
          </a:bodyPr>
          <a:lstStyle/>
          <a:p>
            <a:r>
              <a:rPr lang="en-US" sz="3200" b="1" dirty="0" smtClean="0">
                <a:solidFill>
                  <a:schemeClr val="tx2">
                    <a:lumMod val="75000"/>
                  </a:schemeClr>
                </a:solidFill>
                <a:latin typeface="Book Antiqua" panose="02040602050305030304" pitchFamily="18" charset="0"/>
                <a:cs typeface="Times New Roman" pitchFamily="18" charset="0"/>
              </a:rPr>
              <a:t>Top 5 Ways You Can Support LGBTQ Students</a:t>
            </a:r>
          </a:p>
        </p:txBody>
      </p:sp>
    </p:spTree>
    <p:extLst>
      <p:ext uri="{BB962C8B-B14F-4D97-AF65-F5344CB8AC3E}">
        <p14:creationId xmlns:p14="http://schemas.microsoft.com/office/powerpoint/2010/main" val="371697582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solidFill>
                  <a:schemeClr val="tx2">
                    <a:lumMod val="75000"/>
                  </a:schemeClr>
                </a:solidFill>
                <a:latin typeface="Book Antiqua" pitchFamily="18" charset="0"/>
              </a:rPr>
              <a:t>It’s Elementary—Talking about Gay Issues in Schools</a:t>
            </a:r>
          </a:p>
        </p:txBody>
      </p:sp>
      <p:sp>
        <p:nvSpPr>
          <p:cNvPr id="3" name="Content Placeholder 2"/>
          <p:cNvSpPr>
            <a:spLocks noGrp="1"/>
          </p:cNvSpPr>
          <p:nvPr>
            <p:ph idx="1"/>
          </p:nvPr>
        </p:nvSpPr>
        <p:spPr>
          <a:xfrm>
            <a:off x="381000" y="1828800"/>
            <a:ext cx="5867400" cy="4525963"/>
          </a:xfrm>
        </p:spPr>
        <p:txBody>
          <a:bodyPr>
            <a:normAutofit/>
          </a:bodyPr>
          <a:lstStyle/>
          <a:p>
            <a:endParaRPr lang="en-US" dirty="0" smtClean="0">
              <a:hlinkClick r:id="rId3"/>
            </a:endParaRPr>
          </a:p>
          <a:p>
            <a:pPr>
              <a:buNone/>
            </a:pPr>
            <a:r>
              <a:rPr lang="en-US" dirty="0" smtClean="0">
                <a:latin typeface="Book Antiqua" pitchFamily="18" charset="0"/>
              </a:rPr>
              <a:t>	All kids are affected by LGBTQ prejudice, and all adults have the ability and responsibility to address it.</a:t>
            </a:r>
          </a:p>
          <a:p>
            <a:pPr>
              <a:buNone/>
            </a:pPr>
            <a:endParaRPr lang="en-US" dirty="0" smtClean="0">
              <a:latin typeface="Book Antiqua" pitchFamily="18" charset="0"/>
            </a:endParaRPr>
          </a:p>
          <a:p>
            <a:pPr>
              <a:buNone/>
            </a:pPr>
            <a:r>
              <a:rPr lang="en-US" dirty="0" smtClean="0">
                <a:latin typeface="Book Antiqua" pitchFamily="18" charset="0"/>
                <a:hlinkClick r:id="rId3"/>
              </a:rPr>
              <a:t>http://www.youtube.com/watch?v=PWyj_OfQpnU</a:t>
            </a:r>
            <a:endParaRPr lang="en-US" dirty="0" smtClean="0">
              <a:latin typeface="Book Antiqua" pitchFamily="18" charset="0"/>
            </a:endParaRPr>
          </a:p>
          <a:p>
            <a:pPr>
              <a:buNone/>
            </a:pPr>
            <a:endParaRPr lang="en-US" dirty="0"/>
          </a:p>
        </p:txBody>
      </p:sp>
      <p:pic>
        <p:nvPicPr>
          <p:cNvPr id="6" name="Picture 5" descr="It's Elementary.jpg"/>
          <p:cNvPicPr>
            <a:picLocks noChangeAspect="1"/>
          </p:cNvPicPr>
          <p:nvPr/>
        </p:nvPicPr>
        <p:blipFill>
          <a:blip r:embed="rId4" cstate="print"/>
          <a:stretch>
            <a:fillRect/>
          </a:stretch>
        </p:blipFill>
        <p:spPr>
          <a:xfrm>
            <a:off x="6324600" y="1981200"/>
            <a:ext cx="2381250" cy="2381250"/>
          </a:xfrm>
          <a:prstGeom prst="rect">
            <a:avLst/>
          </a:prstGeom>
        </p:spPr>
      </p:pic>
      <p:pic>
        <p:nvPicPr>
          <p:cNvPr id="7" name="Picture 6" descr="New Day Films.gif"/>
          <p:cNvPicPr>
            <a:picLocks noChangeAspect="1"/>
          </p:cNvPicPr>
          <p:nvPr/>
        </p:nvPicPr>
        <p:blipFill>
          <a:blip r:embed="rId5" cstate="print"/>
          <a:stretch>
            <a:fillRect/>
          </a:stretch>
        </p:blipFill>
        <p:spPr>
          <a:xfrm>
            <a:off x="6781800" y="5410200"/>
            <a:ext cx="2028825" cy="1114425"/>
          </a:xfrm>
          <a:prstGeom prst="rect">
            <a:avLst/>
          </a:prstGeom>
        </p:spPr>
      </p:pic>
    </p:spTree>
    <p:extLst>
      <p:ext uri="{BB962C8B-B14F-4D97-AF65-F5344CB8AC3E}">
        <p14:creationId xmlns:p14="http://schemas.microsoft.com/office/powerpoint/2010/main" val="802632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GBTQ_bkgrd_200-281 (2).JPG"/>
          <p:cNvPicPr>
            <a:picLocks noChangeAspect="1"/>
          </p:cNvPicPr>
          <p:nvPr/>
        </p:nvPicPr>
        <p:blipFill>
          <a:blip r:embed="rId3" cstate="print"/>
          <a:stretch>
            <a:fillRect/>
          </a:stretch>
        </p:blipFill>
        <p:spPr>
          <a:xfrm>
            <a:off x="533400" y="609600"/>
            <a:ext cx="1714129" cy="829056"/>
          </a:xfrm>
          <a:prstGeom prst="rect">
            <a:avLst/>
          </a:prstGeom>
        </p:spPr>
      </p:pic>
      <p:sp>
        <p:nvSpPr>
          <p:cNvPr id="6" name="Content Placeholder 5"/>
          <p:cNvSpPr>
            <a:spLocks noGrp="1"/>
          </p:cNvSpPr>
          <p:nvPr>
            <p:ph idx="1"/>
          </p:nvPr>
        </p:nvSpPr>
        <p:spPr/>
        <p:txBody>
          <a:bodyPr>
            <a:normAutofit/>
          </a:bodyPr>
          <a:lstStyle/>
          <a:p>
            <a:pPr marL="0" indent="0" algn="ctr">
              <a:buNone/>
            </a:pPr>
            <a:r>
              <a:rPr lang="en-US" sz="4200" b="1" dirty="0" smtClean="0">
                <a:solidFill>
                  <a:schemeClr val="tx2">
                    <a:lumMod val="75000"/>
                  </a:schemeClr>
                </a:solidFill>
                <a:latin typeface="Book Antiqua" panose="02040602050305030304" pitchFamily="18" charset="0"/>
              </a:rPr>
              <a:t>How you can support our office</a:t>
            </a:r>
          </a:p>
          <a:p>
            <a:pPr marL="0" indent="0" algn="ctr">
              <a:buNone/>
            </a:pPr>
            <a:r>
              <a:rPr lang="en-US" sz="3600" dirty="0" smtClean="0">
                <a:solidFill>
                  <a:schemeClr val="tx2">
                    <a:lumMod val="75000"/>
                  </a:schemeClr>
                </a:solidFill>
                <a:latin typeface="Book Antiqua" panose="02040602050305030304" pitchFamily="18" charset="0"/>
              </a:rPr>
              <a:t>-Know you are serving LGBTQ students</a:t>
            </a:r>
          </a:p>
          <a:p>
            <a:pPr marL="0" indent="0" algn="ctr">
              <a:buNone/>
            </a:pPr>
            <a:r>
              <a:rPr lang="en-US" sz="3600" dirty="0" smtClean="0">
                <a:solidFill>
                  <a:schemeClr val="tx2">
                    <a:lumMod val="75000"/>
                  </a:schemeClr>
                </a:solidFill>
                <a:latin typeface="Book Antiqua" panose="02040602050305030304" pitchFamily="18" charset="0"/>
              </a:rPr>
              <a:t>-Become a Safe Zone</a:t>
            </a:r>
          </a:p>
          <a:p>
            <a:pPr marL="0" indent="0" algn="ctr">
              <a:buNone/>
            </a:pPr>
            <a:r>
              <a:rPr lang="en-US" sz="3600" dirty="0" smtClean="0">
                <a:solidFill>
                  <a:schemeClr val="tx2">
                    <a:lumMod val="75000"/>
                  </a:schemeClr>
                </a:solidFill>
                <a:latin typeface="Book Antiqua" panose="02040602050305030304" pitchFamily="18" charset="0"/>
              </a:rPr>
              <a:t>-Know our campus resources </a:t>
            </a:r>
          </a:p>
          <a:p>
            <a:pPr marL="0" indent="0" algn="ctr">
              <a:buNone/>
            </a:pPr>
            <a:r>
              <a:rPr lang="en-US" sz="3600" dirty="0" smtClean="0">
                <a:solidFill>
                  <a:schemeClr val="tx2">
                    <a:lumMod val="75000"/>
                  </a:schemeClr>
                </a:solidFill>
                <a:latin typeface="Book Antiqua" panose="02040602050305030304" pitchFamily="18" charset="0"/>
              </a:rPr>
              <a:t>-Refer students to our office</a:t>
            </a:r>
            <a:endParaRPr lang="en-US" sz="3600" dirty="0">
              <a:solidFill>
                <a:schemeClr val="tx2">
                  <a:lumMod val="75000"/>
                </a:schemeClr>
              </a:solidFill>
              <a:latin typeface="Book Antiqua" panose="02040602050305030304" pitchFamily="18" charset="0"/>
            </a:endParaRPr>
          </a:p>
        </p:txBody>
      </p:sp>
    </p:spTree>
    <p:extLst>
      <p:ext uri="{BB962C8B-B14F-4D97-AF65-F5344CB8AC3E}">
        <p14:creationId xmlns:p14="http://schemas.microsoft.com/office/powerpoint/2010/main" val="422060511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GBTQ You Are Not Alone Poster - UA.jpg"/>
          <p:cNvPicPr>
            <a:picLocks noChangeAspect="1"/>
          </p:cNvPicPr>
          <p:nvPr/>
        </p:nvPicPr>
        <p:blipFill>
          <a:blip r:embed="rId3"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18782597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1F497D"/>
                </a:solidFill>
              </a:rPr>
              <a:t>Need more information? Interested in LGBTQ+ Research, Teaching? </a:t>
            </a:r>
            <a:endParaRPr lang="en-US" b="1" dirty="0">
              <a:solidFill>
                <a:srgbClr val="1F497D"/>
              </a:solidFill>
            </a:endParaRPr>
          </a:p>
        </p:txBody>
      </p:sp>
      <p:sp>
        <p:nvSpPr>
          <p:cNvPr id="3" name="Content Placeholder 2"/>
          <p:cNvSpPr>
            <a:spLocks noGrp="1"/>
          </p:cNvSpPr>
          <p:nvPr>
            <p:ph idx="1"/>
          </p:nvPr>
        </p:nvSpPr>
        <p:spPr/>
        <p:txBody>
          <a:bodyPr/>
          <a:lstStyle/>
          <a:p>
            <a:r>
              <a:rPr lang="en-US" dirty="0" smtClean="0"/>
              <a:t>Carol Brochin, Ph.D. </a:t>
            </a:r>
          </a:p>
          <a:p>
            <a:pPr lvl="1"/>
            <a:r>
              <a:rPr lang="en-US" dirty="0" smtClean="0"/>
              <a:t>Department of Teaching, Learning, and Sociocultural Studies </a:t>
            </a:r>
          </a:p>
          <a:p>
            <a:pPr lvl="1"/>
            <a:r>
              <a:rPr lang="en-US" dirty="0" smtClean="0">
                <a:hlinkClick r:id="rId2"/>
              </a:rPr>
              <a:t>cbrochin@email.arizona.edu</a:t>
            </a:r>
            <a:endParaRPr lang="en-US" dirty="0" smtClean="0"/>
          </a:p>
          <a:p>
            <a:pPr marL="457200" lvl="1" indent="0">
              <a:buNone/>
            </a:pPr>
            <a:endParaRPr lang="en-US" dirty="0"/>
          </a:p>
        </p:txBody>
      </p:sp>
    </p:spTree>
    <p:extLst>
      <p:ext uri="{BB962C8B-B14F-4D97-AF65-F5344CB8AC3E}">
        <p14:creationId xmlns:p14="http://schemas.microsoft.com/office/powerpoint/2010/main" val="3087695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A_LGBTQ_bkgrd_200-281.jpg"/>
          <p:cNvPicPr>
            <a:picLocks noChangeAspect="1"/>
          </p:cNvPicPr>
          <p:nvPr/>
        </p:nvPicPr>
        <p:blipFill>
          <a:blip r:embed="rId3" cstate="print"/>
          <a:stretch>
            <a:fillRect/>
          </a:stretch>
        </p:blipFill>
        <p:spPr>
          <a:xfrm>
            <a:off x="990600" y="228600"/>
            <a:ext cx="6928104" cy="1353312"/>
          </a:xfrm>
          <a:prstGeom prst="rect">
            <a:avLst/>
          </a:prstGeom>
        </p:spPr>
      </p:pic>
      <p:pic>
        <p:nvPicPr>
          <p:cNvPr id="5" name="Picture 4" descr="IMG_7068.jpg"/>
          <p:cNvPicPr>
            <a:picLocks noChangeAspect="1"/>
          </p:cNvPicPr>
          <p:nvPr/>
        </p:nvPicPr>
        <p:blipFill>
          <a:blip r:embed="rId4" cstate="print"/>
          <a:stretch>
            <a:fillRect/>
          </a:stretch>
        </p:blipFill>
        <p:spPr>
          <a:xfrm>
            <a:off x="6477000" y="1828800"/>
            <a:ext cx="2337318" cy="3505200"/>
          </a:xfrm>
          <a:prstGeom prst="rect">
            <a:avLst/>
          </a:prstGeom>
        </p:spPr>
      </p:pic>
      <p:sp>
        <p:nvSpPr>
          <p:cNvPr id="4" name="Content Placeholder 3"/>
          <p:cNvSpPr>
            <a:spLocks noGrp="1"/>
          </p:cNvSpPr>
          <p:nvPr>
            <p:ph sz="half" idx="1"/>
          </p:nvPr>
        </p:nvSpPr>
        <p:spPr>
          <a:xfrm>
            <a:off x="457200" y="1600200"/>
            <a:ext cx="5257800" cy="4525963"/>
          </a:xfrm>
        </p:spPr>
        <p:txBody>
          <a:bodyPr>
            <a:normAutofit fontScale="92500" lnSpcReduction="10000"/>
          </a:bodyPr>
          <a:lstStyle/>
          <a:p>
            <a:pPr marL="0" indent="0">
              <a:buNone/>
            </a:pPr>
            <a:endParaRPr lang="en-US" sz="3200" b="1" dirty="0" smtClean="0">
              <a:solidFill>
                <a:schemeClr val="accent1">
                  <a:lumMod val="50000"/>
                </a:schemeClr>
              </a:solidFill>
              <a:latin typeface="Book Antiqua" panose="02040602050305030304" pitchFamily="18" charset="0"/>
              <a:cs typeface="Times New Roman" pitchFamily="18" charset="0"/>
            </a:endParaRPr>
          </a:p>
          <a:p>
            <a:pPr marL="0" indent="0">
              <a:buNone/>
            </a:pPr>
            <a:r>
              <a:rPr lang="en-US" sz="3200" b="1" dirty="0" smtClean="0">
                <a:solidFill>
                  <a:schemeClr val="accent1">
                    <a:lumMod val="50000"/>
                  </a:schemeClr>
                </a:solidFill>
                <a:latin typeface="Book Antiqua" panose="02040602050305030304" pitchFamily="18" charset="0"/>
                <a:cs typeface="Times New Roman" pitchFamily="18" charset="0"/>
              </a:rPr>
              <a:t>Need Advice?</a:t>
            </a:r>
            <a:br>
              <a:rPr lang="en-US" sz="3200" b="1" dirty="0" smtClean="0">
                <a:solidFill>
                  <a:schemeClr val="accent1">
                    <a:lumMod val="50000"/>
                  </a:schemeClr>
                </a:solidFill>
                <a:latin typeface="Book Antiqua" panose="02040602050305030304" pitchFamily="18" charset="0"/>
                <a:cs typeface="Times New Roman" pitchFamily="18" charset="0"/>
              </a:rPr>
            </a:br>
            <a:r>
              <a:rPr lang="en-US" sz="3200" b="1" dirty="0" smtClean="0">
                <a:solidFill>
                  <a:schemeClr val="accent1">
                    <a:lumMod val="50000"/>
                  </a:schemeClr>
                </a:solidFill>
                <a:latin typeface="Book Antiqua" panose="02040602050305030304" pitchFamily="18" charset="0"/>
                <a:cs typeface="Times New Roman" pitchFamily="18" charset="0"/>
              </a:rPr>
              <a:t>Need to Refer a Student?</a:t>
            </a:r>
            <a:br>
              <a:rPr lang="en-US" sz="3200" b="1" dirty="0" smtClean="0">
                <a:solidFill>
                  <a:schemeClr val="accent1">
                    <a:lumMod val="50000"/>
                  </a:schemeClr>
                </a:solidFill>
                <a:latin typeface="Book Antiqua" panose="02040602050305030304" pitchFamily="18" charset="0"/>
                <a:cs typeface="Times New Roman" pitchFamily="18" charset="0"/>
              </a:rPr>
            </a:br>
            <a:r>
              <a:rPr lang="en-US" sz="3200" b="1" dirty="0" smtClean="0">
                <a:solidFill>
                  <a:schemeClr val="accent1">
                    <a:lumMod val="50000"/>
                  </a:schemeClr>
                </a:solidFill>
                <a:latin typeface="Book Antiqua" panose="02040602050305030304" pitchFamily="18" charset="0"/>
                <a:cs typeface="Times New Roman" pitchFamily="18" charset="0"/>
              </a:rPr>
              <a:t/>
            </a:r>
            <a:br>
              <a:rPr lang="en-US" sz="3200" b="1" dirty="0" smtClean="0">
                <a:solidFill>
                  <a:schemeClr val="accent1">
                    <a:lumMod val="50000"/>
                  </a:schemeClr>
                </a:solidFill>
                <a:latin typeface="Book Antiqua" panose="02040602050305030304" pitchFamily="18" charset="0"/>
                <a:cs typeface="Times New Roman" pitchFamily="18" charset="0"/>
              </a:rPr>
            </a:br>
            <a:r>
              <a:rPr lang="en-US" b="1" dirty="0" smtClean="0">
                <a:solidFill>
                  <a:schemeClr val="accent1">
                    <a:lumMod val="50000"/>
                  </a:schemeClr>
                </a:solidFill>
                <a:latin typeface="Book Antiqua" panose="02040602050305030304" pitchFamily="18" charset="0"/>
                <a:cs typeface="Times New Roman" pitchFamily="18" charset="0"/>
              </a:rPr>
              <a:t>Jen Hoefle Olson,</a:t>
            </a:r>
            <a:br>
              <a:rPr lang="en-US" b="1" dirty="0" smtClean="0">
                <a:solidFill>
                  <a:schemeClr val="accent1">
                    <a:lumMod val="50000"/>
                  </a:schemeClr>
                </a:solidFill>
                <a:latin typeface="Book Antiqua" panose="02040602050305030304" pitchFamily="18" charset="0"/>
                <a:cs typeface="Times New Roman" pitchFamily="18" charset="0"/>
              </a:rPr>
            </a:br>
            <a:r>
              <a:rPr lang="en-US" b="1" dirty="0" smtClean="0">
                <a:solidFill>
                  <a:schemeClr val="accent1">
                    <a:lumMod val="50000"/>
                  </a:schemeClr>
                </a:solidFill>
                <a:latin typeface="Book Antiqua" panose="02040602050305030304" pitchFamily="18" charset="0"/>
                <a:cs typeface="Times New Roman" pitchFamily="18" charset="0"/>
              </a:rPr>
              <a:t> Program Director</a:t>
            </a:r>
            <a:br>
              <a:rPr lang="en-US" b="1" dirty="0" smtClean="0">
                <a:solidFill>
                  <a:schemeClr val="accent1">
                    <a:lumMod val="50000"/>
                  </a:schemeClr>
                </a:solidFill>
                <a:latin typeface="Book Antiqua" panose="02040602050305030304" pitchFamily="18" charset="0"/>
                <a:cs typeface="Times New Roman" pitchFamily="18" charset="0"/>
              </a:rPr>
            </a:br>
            <a:r>
              <a:rPr lang="en-US" b="1" dirty="0" smtClean="0">
                <a:solidFill>
                  <a:schemeClr val="accent1">
                    <a:lumMod val="50000"/>
                  </a:schemeClr>
                </a:solidFill>
                <a:latin typeface="Book Antiqua" panose="02040602050305030304" pitchFamily="18" charset="0"/>
                <a:cs typeface="Times New Roman" pitchFamily="18" charset="0"/>
              </a:rPr>
              <a:t/>
            </a:r>
            <a:br>
              <a:rPr lang="en-US" b="1" dirty="0" smtClean="0">
                <a:solidFill>
                  <a:schemeClr val="accent1">
                    <a:lumMod val="50000"/>
                  </a:schemeClr>
                </a:solidFill>
                <a:latin typeface="Book Antiqua" panose="02040602050305030304" pitchFamily="18" charset="0"/>
                <a:cs typeface="Times New Roman" pitchFamily="18" charset="0"/>
              </a:rPr>
            </a:br>
            <a:r>
              <a:rPr lang="en-US" b="1" dirty="0" smtClean="0">
                <a:solidFill>
                  <a:schemeClr val="accent1">
                    <a:lumMod val="50000"/>
                  </a:schemeClr>
                </a:solidFill>
                <a:latin typeface="Book Antiqua" panose="02040602050305030304" pitchFamily="18" charset="0"/>
                <a:cs typeface="Times New Roman" pitchFamily="18" charset="0"/>
              </a:rPr>
              <a:t>jhoefle@email.arizona.edu</a:t>
            </a:r>
            <a:br>
              <a:rPr lang="en-US" b="1" dirty="0" smtClean="0">
                <a:solidFill>
                  <a:schemeClr val="accent1">
                    <a:lumMod val="50000"/>
                  </a:schemeClr>
                </a:solidFill>
                <a:latin typeface="Book Antiqua" panose="02040602050305030304" pitchFamily="18" charset="0"/>
                <a:cs typeface="Times New Roman" pitchFamily="18" charset="0"/>
              </a:rPr>
            </a:br>
            <a:r>
              <a:rPr lang="en-US" b="1" dirty="0" smtClean="0">
                <a:solidFill>
                  <a:schemeClr val="accent1">
                    <a:lumMod val="50000"/>
                  </a:schemeClr>
                </a:solidFill>
                <a:latin typeface="Book Antiqua" panose="02040602050305030304" pitchFamily="18" charset="0"/>
                <a:cs typeface="Times New Roman" pitchFamily="18" charset="0"/>
              </a:rPr>
              <a:t>(520) 626-1996</a:t>
            </a:r>
            <a:br>
              <a:rPr lang="en-US" b="1" dirty="0" smtClean="0">
                <a:solidFill>
                  <a:schemeClr val="accent1">
                    <a:lumMod val="50000"/>
                  </a:schemeClr>
                </a:solidFill>
                <a:latin typeface="Book Antiqua" panose="02040602050305030304" pitchFamily="18" charset="0"/>
                <a:cs typeface="Times New Roman" pitchFamily="18" charset="0"/>
              </a:rPr>
            </a:br>
            <a:r>
              <a:rPr lang="en-US" sz="3200" b="1" dirty="0" smtClean="0">
                <a:solidFill>
                  <a:schemeClr val="accent1">
                    <a:lumMod val="50000"/>
                  </a:schemeClr>
                </a:solidFill>
                <a:latin typeface="Book Antiqua" panose="02040602050305030304" pitchFamily="18" charset="0"/>
                <a:cs typeface="Times New Roman" pitchFamily="18" charset="0"/>
              </a:rPr>
              <a:t>Student Union, Rm 404-O </a:t>
            </a:r>
            <a:r>
              <a:rPr lang="en-US" sz="3200" b="1" dirty="0" smtClean="0">
                <a:solidFill>
                  <a:srgbClr val="7030A0"/>
                </a:solidFill>
                <a:latin typeface="Book Antiqua" panose="02040602050305030304" pitchFamily="18" charset="0"/>
                <a:cs typeface="Times New Roman" pitchFamily="18" charset="0"/>
              </a:rPr>
              <a:t/>
            </a:r>
            <a:br>
              <a:rPr lang="en-US" sz="3200" b="1" dirty="0" smtClean="0">
                <a:solidFill>
                  <a:srgbClr val="7030A0"/>
                </a:solidFill>
                <a:latin typeface="Book Antiqua" panose="02040602050305030304" pitchFamily="18" charset="0"/>
                <a:cs typeface="Times New Roman" pitchFamily="18" charset="0"/>
              </a:rPr>
            </a:br>
            <a:endParaRPr lang="en-US" dirty="0">
              <a:latin typeface="Book Antiqua" panose="02040602050305030304" pitchFamily="18" charset="0"/>
            </a:endParaRPr>
          </a:p>
        </p:txBody>
      </p:sp>
    </p:spTree>
    <p:extLst>
      <p:ext uri="{BB962C8B-B14F-4D97-AF65-F5344CB8AC3E}">
        <p14:creationId xmlns:p14="http://schemas.microsoft.com/office/powerpoint/2010/main" val="4283386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1F497D"/>
                </a:solidFill>
              </a:rPr>
              <a:t>Welcoming Schools </a:t>
            </a:r>
            <a:endParaRPr lang="en-US" b="1" dirty="0">
              <a:solidFill>
                <a:srgbClr val="1F497D"/>
              </a:solidFill>
            </a:endParaRPr>
          </a:p>
        </p:txBody>
      </p:sp>
      <p:sp>
        <p:nvSpPr>
          <p:cNvPr id="3" name="Content Placeholder 2"/>
          <p:cNvSpPr>
            <a:spLocks noGrp="1"/>
          </p:cNvSpPr>
          <p:nvPr>
            <p:ph idx="1"/>
          </p:nvPr>
        </p:nvSpPr>
        <p:spPr/>
        <p:txBody>
          <a:bodyPr/>
          <a:lstStyle/>
          <a:p>
            <a:r>
              <a:rPr lang="en-US" dirty="0">
                <a:hlinkClick r:id="rId3"/>
              </a:rPr>
              <a:t>http://www.welcomingschools.org/our-films/what-can-we-do</a:t>
            </a:r>
            <a:r>
              <a:rPr lang="en-US" dirty="0" smtClean="0">
                <a:hlinkClick r:id="rId3"/>
              </a:rPr>
              <a:t>/</a:t>
            </a:r>
            <a:endParaRPr lang="en-US" dirty="0" smtClean="0"/>
          </a:p>
          <a:p>
            <a:pPr marL="0" indent="0">
              <a:buNone/>
            </a:pPr>
            <a:endParaRPr lang="en-US" dirty="0" smtClean="0"/>
          </a:p>
          <a:p>
            <a:r>
              <a:rPr lang="en-US" dirty="0">
                <a:hlinkClick r:id="rId4"/>
              </a:rPr>
              <a:t>http://www.welcomingschools.org/our-films/what-do-you-know</a:t>
            </a:r>
            <a:r>
              <a:rPr lang="en-US" dirty="0" smtClean="0">
                <a:hlinkClick r:id="rId4"/>
              </a:rPr>
              <a:t>/</a:t>
            </a:r>
            <a:endParaRPr lang="en-US" dirty="0" smtClean="0"/>
          </a:p>
          <a:p>
            <a:endParaRPr lang="en-US" dirty="0"/>
          </a:p>
        </p:txBody>
      </p:sp>
    </p:spTree>
    <p:extLst>
      <p:ext uri="{BB962C8B-B14F-4D97-AF65-F5344CB8AC3E}">
        <p14:creationId xmlns:p14="http://schemas.microsoft.com/office/powerpoint/2010/main" val="267951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819400"/>
            <a:ext cx="8229600" cy="3276600"/>
          </a:xfrm>
        </p:spPr>
        <p:txBody>
          <a:bodyPr>
            <a:normAutofit/>
          </a:bodyPr>
          <a:lstStyle/>
          <a:p>
            <a:pPr algn="ctr">
              <a:buNone/>
            </a:pPr>
            <a:r>
              <a:rPr lang="en-US" sz="2800" dirty="0" smtClean="0">
                <a:latin typeface="Book Antiqua" panose="02040602050305030304" pitchFamily="18" charset="0"/>
              </a:rPr>
              <a:t>The mission for the Office of Lesbian, Gay, Bisexual, Transgender, Questioning (LGBTQ)  Affairs is to build, sustain and strengthen a safe, inclusive, and open environment for faculty, staff, appointed professionals, students, alumni, parents, and guests of all gender identities and sexual orientations. </a:t>
            </a:r>
          </a:p>
          <a:p>
            <a:pPr algn="ctr">
              <a:buNone/>
            </a:pPr>
            <a:endParaRPr lang="en-US" sz="1800" dirty="0" smtClean="0">
              <a:latin typeface="Book Antiqua" panose="02040602050305030304" pitchFamily="18" charset="0"/>
            </a:endParaRPr>
          </a:p>
          <a:p>
            <a:pPr algn="ctr">
              <a:buNone/>
            </a:pPr>
            <a:endParaRPr lang="en-US" dirty="0">
              <a:latin typeface="Book Antiqua" panose="02040602050305030304" pitchFamily="18" charset="0"/>
            </a:endParaRPr>
          </a:p>
        </p:txBody>
      </p:sp>
      <p:pic>
        <p:nvPicPr>
          <p:cNvPr id="4" name="Picture 3" descr="UA_LGBTQ_bkgrd_200-281.jpg"/>
          <p:cNvPicPr>
            <a:picLocks noChangeAspect="1"/>
          </p:cNvPicPr>
          <p:nvPr/>
        </p:nvPicPr>
        <p:blipFill>
          <a:blip r:embed="rId3" cstate="print"/>
          <a:stretch>
            <a:fillRect/>
          </a:stretch>
        </p:blipFill>
        <p:spPr>
          <a:xfrm>
            <a:off x="1066800" y="914400"/>
            <a:ext cx="6928104" cy="1353312"/>
          </a:xfrm>
          <a:prstGeom prst="rect">
            <a:avLst/>
          </a:prstGeom>
        </p:spPr>
      </p:pic>
    </p:spTree>
    <p:extLst>
      <p:ext uri="{BB962C8B-B14F-4D97-AF65-F5344CB8AC3E}">
        <p14:creationId xmlns:p14="http://schemas.microsoft.com/office/powerpoint/2010/main" val="5973715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smtClean="0">
                <a:solidFill>
                  <a:schemeClr val="tx2">
                    <a:lumMod val="75000"/>
                  </a:schemeClr>
                </a:solidFill>
                <a:latin typeface="Book Antiqua" panose="02040602050305030304" pitchFamily="18" charset="0"/>
              </a:rPr>
              <a:t>LGBTQ Resource Center</a:t>
            </a:r>
            <a:endParaRPr lang="en-US" dirty="0">
              <a:solidFill>
                <a:schemeClr val="tx2">
                  <a:lumMod val="75000"/>
                </a:schemeClr>
              </a:solidFill>
              <a:latin typeface="Book Antiqua" panose="02040602050305030304" pitchFamily="18" charset="0"/>
            </a:endParaRPr>
          </a:p>
        </p:txBody>
      </p:sp>
      <p:pic>
        <p:nvPicPr>
          <p:cNvPr id="6" name="Content Placeholder 5" descr="Open House Flier.jpg"/>
          <p:cNvPicPr>
            <a:picLocks noGrp="1" noChangeAspect="1"/>
          </p:cNvPicPr>
          <p:nvPr>
            <p:ph sz="half" idx="2"/>
          </p:nvPr>
        </p:nvPicPr>
        <p:blipFill>
          <a:blip r:embed="rId3" cstate="print"/>
          <a:stretch>
            <a:fillRect/>
          </a:stretch>
        </p:blipFill>
        <p:spPr>
          <a:xfrm>
            <a:off x="457200" y="2441577"/>
            <a:ext cx="4040188" cy="3121023"/>
          </a:xfrm>
        </p:spPr>
      </p:pic>
      <p:pic>
        <p:nvPicPr>
          <p:cNvPr id="8" name="Picture 7" descr="Lobby Sign.jpg"/>
          <p:cNvPicPr>
            <a:picLocks noChangeAspect="1"/>
          </p:cNvPicPr>
          <p:nvPr/>
        </p:nvPicPr>
        <p:blipFill>
          <a:blip r:embed="rId4" cstate="print"/>
          <a:stretch>
            <a:fillRect/>
          </a:stretch>
        </p:blipFill>
        <p:spPr>
          <a:xfrm>
            <a:off x="4876800" y="1506684"/>
            <a:ext cx="3657600" cy="4655126"/>
          </a:xfrm>
          <a:prstGeom prst="rect">
            <a:avLst/>
          </a:prstGeom>
        </p:spPr>
      </p:pic>
    </p:spTree>
    <p:extLst>
      <p:ext uri="{BB962C8B-B14F-4D97-AF65-F5344CB8AC3E}">
        <p14:creationId xmlns:p14="http://schemas.microsoft.com/office/powerpoint/2010/main" val="10017349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6" name="Picture 5" descr="Screen Shot 2016-08-14 at 12.57.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59457"/>
          </a:xfrm>
          <a:prstGeom prst="rect">
            <a:avLst/>
          </a:prstGeom>
        </p:spPr>
      </p:pic>
    </p:spTree>
    <p:extLst>
      <p:ext uri="{BB962C8B-B14F-4D97-AF65-F5344CB8AC3E}">
        <p14:creationId xmlns:p14="http://schemas.microsoft.com/office/powerpoint/2010/main" val="995508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Katie Kilby- final.jpg"/>
          <p:cNvPicPr>
            <a:picLocks noGrp="1" noChangeAspect="1"/>
          </p:cNvPicPr>
          <p:nvPr>
            <p:ph idx="1"/>
          </p:nvPr>
        </p:nvPicPr>
        <p:blipFill>
          <a:blip r:embed="rId3" cstate="print"/>
          <a:stretch>
            <a:fillRect/>
          </a:stretch>
        </p:blipFill>
        <p:spPr>
          <a:xfrm>
            <a:off x="3581400" y="0"/>
            <a:ext cx="2209800" cy="2464230"/>
          </a:xfrm>
        </p:spPr>
      </p:pic>
      <p:sp>
        <p:nvSpPr>
          <p:cNvPr id="2" name="Title 1"/>
          <p:cNvSpPr>
            <a:spLocks noGrp="1"/>
          </p:cNvSpPr>
          <p:nvPr>
            <p:ph type="title"/>
          </p:nvPr>
        </p:nvSpPr>
        <p:spPr>
          <a:xfrm>
            <a:off x="152400" y="0"/>
            <a:ext cx="5715000" cy="1847088"/>
          </a:xfrm>
        </p:spPr>
        <p:txBody>
          <a:bodyPr>
            <a:normAutofit/>
          </a:bodyPr>
          <a:lstStyle/>
          <a:p>
            <a:endParaRPr lang="en-US" b="1" dirty="0"/>
          </a:p>
        </p:txBody>
      </p:sp>
      <p:pic>
        <p:nvPicPr>
          <p:cNvPr id="6" name="Picture Placeholder 4" descr="26402_10150178399355217_599970216_12024500_4241689_n.jpg"/>
          <p:cNvPicPr>
            <a:picLocks noChangeAspect="1"/>
          </p:cNvPicPr>
          <p:nvPr/>
        </p:nvPicPr>
        <p:blipFill>
          <a:blip r:embed="rId4" cstate="print"/>
          <a:srcRect l="-7732" r="-7732"/>
          <a:stretch>
            <a:fillRect/>
          </a:stretch>
        </p:blipFill>
        <p:spPr>
          <a:xfrm>
            <a:off x="4038600" y="3886200"/>
            <a:ext cx="5535686" cy="2971800"/>
          </a:xfrm>
          <a:prstGeom prst="rect">
            <a:avLst/>
          </a:prstGeom>
        </p:spPr>
      </p:pic>
      <p:pic>
        <p:nvPicPr>
          <p:cNvPr id="4" name="Content Placeholder 3" descr="Wilbur.JPG"/>
          <p:cNvPicPr>
            <a:picLocks noChangeAspect="1"/>
          </p:cNvPicPr>
          <p:nvPr/>
        </p:nvPicPr>
        <p:blipFill>
          <a:blip r:embed="rId5" cstate="print"/>
          <a:stretch>
            <a:fillRect/>
          </a:stretch>
        </p:blipFill>
        <p:spPr>
          <a:xfrm>
            <a:off x="0" y="2209800"/>
            <a:ext cx="2141339" cy="2855118"/>
          </a:xfrm>
          <a:prstGeom prst="rect">
            <a:avLst/>
          </a:prstGeom>
        </p:spPr>
      </p:pic>
      <p:pic>
        <p:nvPicPr>
          <p:cNvPr id="7" name="Content Placeholder 3" descr="PrideAlliance82.JPG"/>
          <p:cNvPicPr>
            <a:picLocks noChangeAspect="1"/>
          </p:cNvPicPr>
          <p:nvPr/>
        </p:nvPicPr>
        <p:blipFill>
          <a:blip r:embed="rId6" cstate="print"/>
          <a:stretch>
            <a:fillRect/>
          </a:stretch>
        </p:blipFill>
        <p:spPr>
          <a:xfrm>
            <a:off x="0" y="4191000"/>
            <a:ext cx="4381501" cy="2921000"/>
          </a:xfrm>
          <a:prstGeom prst="rect">
            <a:avLst/>
          </a:prstGeom>
        </p:spPr>
      </p:pic>
      <p:pic>
        <p:nvPicPr>
          <p:cNvPr id="10" name="Content Placeholder 3" descr="Old Main Stairs-brochure.JPG"/>
          <p:cNvPicPr>
            <a:picLocks noChangeAspect="1"/>
          </p:cNvPicPr>
          <p:nvPr/>
        </p:nvPicPr>
        <p:blipFill>
          <a:blip r:embed="rId7" cstate="print"/>
          <a:stretch>
            <a:fillRect/>
          </a:stretch>
        </p:blipFill>
        <p:spPr>
          <a:xfrm rot="16200000">
            <a:off x="5025671" y="689329"/>
            <a:ext cx="4807658" cy="3429000"/>
          </a:xfrm>
          <a:prstGeom prst="rect">
            <a:avLst/>
          </a:prstGeom>
        </p:spPr>
      </p:pic>
      <p:pic>
        <p:nvPicPr>
          <p:cNvPr id="11" name="Picture 4" descr="UOFA9407.jpg"/>
          <p:cNvPicPr>
            <a:picLocks noChangeAspect="1"/>
          </p:cNvPicPr>
          <p:nvPr/>
        </p:nvPicPr>
        <p:blipFill>
          <a:blip r:embed="rId8" cstate="print"/>
          <a:srcRect/>
          <a:stretch>
            <a:fillRect/>
          </a:stretch>
        </p:blipFill>
        <p:spPr bwMode="auto">
          <a:xfrm>
            <a:off x="0" y="0"/>
            <a:ext cx="3634807" cy="2362200"/>
          </a:xfrm>
          <a:prstGeom prst="rect">
            <a:avLst/>
          </a:prstGeom>
          <a:noFill/>
          <a:ln w="9525">
            <a:noFill/>
            <a:miter lim="800000"/>
            <a:headEnd/>
            <a:tailEnd/>
          </a:ln>
        </p:spPr>
      </p:pic>
      <p:sp>
        <p:nvSpPr>
          <p:cNvPr id="14" name="TextBox 13"/>
          <p:cNvSpPr txBox="1"/>
          <p:nvPr/>
        </p:nvSpPr>
        <p:spPr>
          <a:xfrm>
            <a:off x="2133600" y="2362200"/>
            <a:ext cx="3886200" cy="1938992"/>
          </a:xfrm>
          <a:prstGeom prst="rect">
            <a:avLst/>
          </a:prstGeom>
          <a:solidFill>
            <a:schemeClr val="accent1">
              <a:lumMod val="50000"/>
            </a:schemeClr>
          </a:solidFill>
        </p:spPr>
        <p:txBody>
          <a:bodyPr wrap="square" rtlCol="0">
            <a:spAutoFit/>
          </a:bodyPr>
          <a:lstStyle/>
          <a:p>
            <a:pPr algn="ctr"/>
            <a:r>
              <a:rPr lang="en-US" sz="4000" b="1" dirty="0" smtClean="0">
                <a:solidFill>
                  <a:schemeClr val="bg1"/>
                </a:solidFill>
                <a:latin typeface="Book Antiqua" panose="02040602050305030304" pitchFamily="18" charset="0"/>
              </a:rPr>
              <a:t>A hub for LGBTQ Work on Campus</a:t>
            </a:r>
            <a:endParaRPr lang="en-US" sz="4000" dirty="0">
              <a:solidFill>
                <a:schemeClr val="bg1"/>
              </a:solidFill>
              <a:latin typeface="Book Antiqua" panose="02040602050305030304" pitchFamily="18" charset="0"/>
            </a:endParaRPr>
          </a:p>
        </p:txBody>
      </p:sp>
    </p:spTree>
    <p:extLst>
      <p:ext uri="{BB962C8B-B14F-4D97-AF65-F5344CB8AC3E}">
        <p14:creationId xmlns:p14="http://schemas.microsoft.com/office/powerpoint/2010/main" val="541933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2394</TotalTime>
  <Words>4098</Words>
  <Application>Microsoft Macintosh PowerPoint</Application>
  <PresentationFormat>On-screen Show (4:3)</PresentationFormat>
  <Paragraphs>446</Paragraphs>
  <Slides>43</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 Unicode MS</vt:lpstr>
      <vt:lpstr>Book Antiqua</vt:lpstr>
      <vt:lpstr>Calibri</vt:lpstr>
      <vt:lpstr>SimSun</vt:lpstr>
      <vt:lpstr>Times New Roman</vt:lpstr>
      <vt:lpstr>Wingdings</vt:lpstr>
      <vt:lpstr>Arial</vt:lpstr>
      <vt:lpstr>Office Theme</vt:lpstr>
      <vt:lpstr>PowerPoint Presentation</vt:lpstr>
      <vt:lpstr>Pronoun Round</vt:lpstr>
      <vt:lpstr>PowerPoint Presentation</vt:lpstr>
      <vt:lpstr>It’s Elementary—Talking about Gay Issues in Schools</vt:lpstr>
      <vt:lpstr>Welcoming Schools </vt:lpstr>
      <vt:lpstr>PowerPoint Presentation</vt:lpstr>
      <vt:lpstr>LGBTQ Resource Center</vt:lpstr>
      <vt:lpstr>PowerPoint Presentation</vt:lpstr>
      <vt:lpstr>PowerPoint Presentation</vt:lpstr>
      <vt:lpstr>PowerPoint Presentation</vt:lpstr>
      <vt:lpstr>PowerPoint Presentation</vt:lpstr>
      <vt:lpstr>PowerPoint Presentation</vt:lpstr>
      <vt:lpstr>PowerPoint Presentation</vt:lpstr>
      <vt:lpstr>Impact of Safe Zone Program</vt:lpstr>
      <vt:lpstr>What are LGBTQ Students experiencing?   </vt:lpstr>
      <vt:lpstr>PowerPoint Presentation</vt:lpstr>
      <vt:lpstr>PowerPoint Presentation</vt:lpstr>
      <vt:lpstr>PowerPoint Presentation</vt:lpstr>
      <vt:lpstr>Positive Interventions:</vt:lpstr>
      <vt:lpstr>What Teachers can Do</vt:lpstr>
      <vt:lpstr>What Schools Can Do</vt:lpstr>
      <vt:lpstr>We All have a Part to Play in Creating Safe Schools</vt:lpstr>
      <vt:lpstr>PowerPoint Presentation</vt:lpstr>
      <vt:lpstr>Children With Same-sex Parents Are A Racially, Culturally, And Geographically Diverse Group </vt:lpstr>
      <vt:lpstr>Books about Diversity of Families </vt:lpstr>
      <vt:lpstr>PowerPoint Presentation</vt:lpstr>
      <vt:lpstr>Two queer bilingual picture books</vt:lpstr>
      <vt:lpstr>Additional Recommended Texts with Queer Protagonists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 5 Ways to Support LGBTQ Students  &amp;  The Office of LGBTQ Affairs  </vt:lpstr>
      <vt:lpstr>PowerPoint Presentation</vt:lpstr>
      <vt:lpstr>PowerPoint Presentation</vt:lpstr>
      <vt:lpstr>PowerPoint Presentation</vt:lpstr>
      <vt:lpstr>PowerPoint Presentation</vt:lpstr>
      <vt:lpstr>Need more information? Interested in LGBTQ+ Research, Teaching? </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It’s Elementary—Talking about Gay Issues in Schools</dc:title>
  <dc:creator>Chris Sogge</dc:creator>
  <cp:lastModifiedBy>Heidi Legg Burross</cp:lastModifiedBy>
  <cp:revision>43</cp:revision>
  <cp:lastPrinted>2016-08-15T15:06:41Z</cp:lastPrinted>
  <dcterms:created xsi:type="dcterms:W3CDTF">2014-07-01T19:00:06Z</dcterms:created>
  <dcterms:modified xsi:type="dcterms:W3CDTF">2017-08-14T16:44:31Z</dcterms:modified>
</cp:coreProperties>
</file>