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1" r:id="rId4"/>
    <p:sldId id="272" r:id="rId5"/>
    <p:sldId id="276" r:id="rId6"/>
    <p:sldId id="257" r:id="rId7"/>
    <p:sldId id="273" r:id="rId8"/>
    <p:sldId id="274" r:id="rId9"/>
    <p:sldId id="27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7"/>
    <p:restoredTop sz="92876"/>
  </p:normalViewPr>
  <p:slideViewPr>
    <p:cSldViewPr snapToGrid="0" snapToObjects="1">
      <p:cViewPr varScale="1">
        <p:scale>
          <a:sx n="90" d="100"/>
          <a:sy n="90" d="100"/>
        </p:scale>
        <p:origin x="16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EF5C8-0D5E-9B44-A36C-48F9B2523A3A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A3FDC-A2AD-9E44-BD45-F0A99D2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A3FDC-A2AD-9E44-BD45-F0A99D2F57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25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A3FDC-A2AD-9E44-BD45-F0A99D2F57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5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2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9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1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6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6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3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9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DDE7-F7F9-C542-9EC4-AFE002F78691}" type="datetimeFigureOut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318A-8ED0-914B-B7C7-1CBBD116F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3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tclift@email.arizona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arizona.edu/" TargetMode="External"/><Relationship Id="rId4" Type="http://schemas.openxmlformats.org/officeDocument/2006/relationships/hyperlink" Target="http://catalog.arizona.edu/policies" TargetMode="External"/><Relationship Id="rId5" Type="http://schemas.openxmlformats.org/officeDocument/2006/relationships/hyperlink" Target="http://catalog.arizona.edu/policy/undergraduate-course-syllabus-policy" TargetMode="External"/><Relationship Id="rId6" Type="http://schemas.openxmlformats.org/officeDocument/2006/relationships/hyperlink" Target="http://policy.arizona.edu/faculty-affairs-and-academics/course-syllabus-policy-graduate" TargetMode="External"/><Relationship Id="rId7" Type="http://schemas.openxmlformats.org/officeDocument/2006/relationships/hyperlink" Target="http://catalog.arizona.edu/policy/grade-appeal" TargetMode="External"/><Relationship Id="rId8" Type="http://schemas.openxmlformats.org/officeDocument/2006/relationships/hyperlink" Target="http://deanofstudents.arizona.edu/policies-and-codes/code-academic-integrit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policy.arizona.edu/faculty-affairs-and-academics/course-syllabus-policy-undergraduate-templat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policy.arizona.edu/faculty-affairs-and-academics/course-syllabus-policy-graduat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arizona.edu/policy/grade-appeal" TargetMode="External"/><Relationship Id="rId4" Type="http://schemas.openxmlformats.org/officeDocument/2006/relationships/hyperlink" Target="mailto:rtclift@email.arizon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anofstudents.arizona.edu/policies-and-codes/code-academic-integrit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arizona.edu/human-resources/nondiscrimination-and-anti-harassment-policy" TargetMode="External"/><Relationship Id="rId4" Type="http://schemas.openxmlformats.org/officeDocument/2006/relationships/hyperlink" Target="http://drc.arizona.edu/instructors/syllabus-stat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licy.arizona.edu/education-and-student-affairs/threatening-behavior-studen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anofstudents.arizona.edu/forms" TargetMode="External"/><Relationship Id="rId4" Type="http://schemas.openxmlformats.org/officeDocument/2006/relationships/hyperlink" Target="http://equity.arizona.edu/" TargetMode="External"/><Relationship Id="rId5" Type="http://schemas.openxmlformats.org/officeDocument/2006/relationships/hyperlink" Target="http://equity.arizona.edu/information/oie-proces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anofstudents.arizona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6671"/>
            <a:ext cx="7772400" cy="2473779"/>
          </a:xfrm>
        </p:spPr>
        <p:txBody>
          <a:bodyPr>
            <a:normAutofit/>
          </a:bodyPr>
          <a:lstStyle/>
          <a:p>
            <a:r>
              <a:rPr lang="en-US" dirty="0" smtClean="0"/>
              <a:t>Double Checking Your Syllabus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Monitoring Student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08714"/>
            <a:ext cx="6400800" cy="1567542"/>
          </a:xfrm>
        </p:spPr>
        <p:txBody>
          <a:bodyPr/>
          <a:lstStyle/>
          <a:p>
            <a:r>
              <a:rPr lang="en-US" dirty="0" smtClean="0"/>
              <a:t>Dr. Renée T. Clift</a:t>
            </a:r>
          </a:p>
          <a:p>
            <a:r>
              <a:rPr lang="en-US" dirty="0" smtClean="0"/>
              <a:t>August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8894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Bottom Line: You are not alone!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357"/>
            <a:ext cx="8229600" cy="39218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Thank You</a:t>
            </a: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rtclift@email.arizona.edu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520-621-1573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332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966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Policies We All Should Know</a:t>
            </a:r>
            <a:br>
              <a:rPr lang="en-US" dirty="0" smtClean="0"/>
            </a:br>
            <a:r>
              <a:rPr lang="en-US" sz="3100" dirty="0">
                <a:hlinkClick r:id="rId3"/>
              </a:rPr>
              <a:t>http://</a:t>
            </a:r>
            <a:r>
              <a:rPr lang="en-US" sz="3100" dirty="0" err="1" smtClean="0">
                <a:hlinkClick r:id="rId3"/>
              </a:rPr>
              <a:t>policy.arizona.edu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>
                <a:hlinkClick r:id="rId4"/>
              </a:rPr>
              <a:t>http://</a:t>
            </a:r>
            <a:r>
              <a:rPr lang="en-US" sz="3100" dirty="0" err="1" smtClean="0">
                <a:hlinkClick r:id="rId4"/>
              </a:rPr>
              <a:t>catalog.arizona.edu</a:t>
            </a:r>
            <a:r>
              <a:rPr lang="en-US" sz="3100" dirty="0" smtClean="0">
                <a:hlinkClick r:id="rId4"/>
              </a:rPr>
              <a:t>/policies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564"/>
            <a:ext cx="8229600" cy="40748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dirty="0">
                <a:hlinkClick r:id="rId5"/>
              </a:rPr>
              <a:t>http://</a:t>
            </a:r>
            <a:r>
              <a:rPr lang="en-US" dirty="0" err="1" smtClean="0">
                <a:hlinkClick r:id="rId5"/>
              </a:rPr>
              <a:t>catalog.arizona.edu</a:t>
            </a:r>
            <a:r>
              <a:rPr lang="en-US" dirty="0" smtClean="0">
                <a:hlinkClick r:id="rId5"/>
              </a:rPr>
              <a:t>/policy/undergraduate-course-syllabus-policy</a:t>
            </a:r>
            <a:r>
              <a:rPr lang="en-US" dirty="0">
                <a:hlinkClick r:id="rId5"/>
              </a:rPr>
              <a:t> </a:t>
            </a:r>
            <a:endParaRPr lang="en-US" dirty="0"/>
          </a:p>
          <a:p>
            <a:r>
              <a:rPr lang="en-US" dirty="0" smtClean="0">
                <a:hlinkClick r:id="rId6"/>
              </a:rPr>
              <a:t>  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policy.arizona.edu/faculty-affairs-and-academics/course-syllabus-policy-graduate</a:t>
            </a:r>
            <a:endParaRPr lang="en-US" dirty="0" smtClean="0"/>
          </a:p>
          <a:p>
            <a:r>
              <a:rPr lang="en-US" dirty="0"/>
              <a:t>  </a:t>
            </a:r>
            <a:r>
              <a:rPr lang="en-US" dirty="0">
                <a:hlinkClick r:id="rId7"/>
              </a:rPr>
              <a:t>http://catalog.arizona.edu/policy/grade-appeal </a:t>
            </a:r>
            <a:endParaRPr lang="en-US" dirty="0" smtClean="0"/>
          </a:p>
          <a:p>
            <a:r>
              <a:rPr lang="en-US" dirty="0"/>
              <a:t>  </a:t>
            </a:r>
            <a:r>
              <a:rPr lang="en-US" dirty="0">
                <a:hlinkClick r:id="rId8"/>
              </a:rPr>
              <a:t>http://</a:t>
            </a:r>
            <a:r>
              <a:rPr lang="en-US" dirty="0" err="1">
                <a:hlinkClick r:id="rId8"/>
              </a:rPr>
              <a:t>deanofstudents.arizona.edu</a:t>
            </a:r>
            <a:r>
              <a:rPr lang="en-US" dirty="0">
                <a:hlinkClick r:id="rId8"/>
              </a:rPr>
              <a:t>/policies-and-codes/code-academic-integrity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</a:t>
            </a:r>
            <a:r>
              <a:rPr lang="en-US" dirty="0"/>
              <a:t>Y</a:t>
            </a:r>
            <a:r>
              <a:rPr lang="en-US" dirty="0" smtClean="0"/>
              <a:t>our Undergraduate Syllabus</a:t>
            </a:r>
            <a:br>
              <a:rPr lang="en-US" dirty="0" smtClean="0"/>
            </a:br>
            <a:r>
              <a:rPr lang="en-US" sz="3100" dirty="0" smtClean="0">
                <a:hlinkClick r:id="rId3"/>
              </a:rPr>
              <a:t>http</a:t>
            </a:r>
            <a:r>
              <a:rPr lang="en-US" sz="3100" dirty="0">
                <a:hlinkClick r:id="rId3"/>
              </a:rPr>
              <a:t>://</a:t>
            </a:r>
            <a:r>
              <a:rPr lang="en-US" sz="3100" dirty="0" smtClean="0">
                <a:hlinkClick r:id="rId3"/>
              </a:rPr>
              <a:t>policy.arizona.edu/faculty-affairs-and-academics/course-syllabus-policy-undergraduate-template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367643"/>
            <a:ext cx="4038600" cy="3758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Contact and availability information</a:t>
            </a:r>
          </a:p>
          <a:p>
            <a:r>
              <a:rPr lang="en-US" dirty="0" smtClean="0"/>
              <a:t>Objectives and outcomes</a:t>
            </a:r>
          </a:p>
          <a:p>
            <a:r>
              <a:rPr lang="en-US" dirty="0" smtClean="0"/>
              <a:t>Absence and class participation</a:t>
            </a:r>
          </a:p>
          <a:p>
            <a:r>
              <a:rPr lang="en-US" dirty="0" smtClean="0"/>
              <a:t>Required texts, readings, materials, deliverables, and activities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367643"/>
            <a:ext cx="4038600" cy="3758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Grading scale and policies</a:t>
            </a:r>
          </a:p>
          <a:p>
            <a:r>
              <a:rPr lang="en-US" dirty="0" smtClean="0"/>
              <a:t>Required and unacceptable behavior policies</a:t>
            </a:r>
          </a:p>
          <a:p>
            <a:r>
              <a:rPr lang="en-US" dirty="0" err="1" smtClean="0"/>
              <a:t>Acommodations</a:t>
            </a:r>
            <a:endParaRPr lang="en-US" dirty="0" smtClean="0"/>
          </a:p>
          <a:p>
            <a:r>
              <a:rPr lang="en-US" dirty="0" smtClean="0"/>
              <a:t>Schedule of topics and activities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Subject to change statement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360229" cy="2093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your </a:t>
            </a:r>
            <a:r>
              <a:rPr lang="en-US" smtClean="0"/>
              <a:t>Graduate Syllabus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>
                <a:hlinkClick r:id="rId2"/>
              </a:rPr>
              <a:t>http://policy.arizona.edu/faculty-affairs-and-academics/course-syllabus-policy-graduate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547257"/>
            <a:ext cx="4038600" cy="3578906"/>
          </a:xfrm>
        </p:spPr>
        <p:txBody>
          <a:bodyPr>
            <a:normAutofit fontScale="92500"/>
          </a:bodyPr>
          <a:lstStyle/>
          <a:p>
            <a:r>
              <a:rPr lang="en-US" dirty="0"/>
              <a:t>Contact and availability information</a:t>
            </a:r>
          </a:p>
          <a:p>
            <a:r>
              <a:rPr lang="en-US" dirty="0" smtClean="0"/>
              <a:t>Content, goals, objectives</a:t>
            </a:r>
            <a:endParaRPr lang="en-US" dirty="0"/>
          </a:p>
          <a:p>
            <a:r>
              <a:rPr lang="en-US" dirty="0" smtClean="0"/>
              <a:t>Workload and requirements</a:t>
            </a:r>
            <a:endParaRPr lang="en-US" dirty="0"/>
          </a:p>
          <a:p>
            <a:r>
              <a:rPr lang="en-US" dirty="0" smtClean="0"/>
              <a:t>Grading scale and evaluation of student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2547257"/>
            <a:ext cx="4191000" cy="357890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Special policies -attendance, participation, other</a:t>
            </a:r>
            <a:endParaRPr lang="en-US" dirty="0"/>
          </a:p>
          <a:p>
            <a:r>
              <a:rPr lang="en-US" dirty="0" smtClean="0"/>
              <a:t>Accommodations</a:t>
            </a:r>
          </a:p>
          <a:p>
            <a:r>
              <a:rPr lang="en-US" dirty="0" smtClean="0"/>
              <a:t>Optional </a:t>
            </a:r>
            <a:r>
              <a:rPr lang="mr-IN" dirty="0" smtClean="0"/>
              <a:t>–</a:t>
            </a:r>
            <a:r>
              <a:rPr lang="en-US" dirty="0" smtClean="0"/>
              <a:t> topics, readings, university policies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Subject </a:t>
            </a:r>
            <a:r>
              <a:rPr lang="en-US" dirty="0">
                <a:solidFill>
                  <a:srgbClr val="FF0000"/>
                </a:solidFill>
              </a:rPr>
              <a:t>to change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Online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two types of online students</a:t>
            </a:r>
          </a:p>
          <a:p>
            <a:pPr lvl="1"/>
            <a:r>
              <a:rPr lang="en-US" dirty="0" smtClean="0"/>
              <a:t>Those physically on campus</a:t>
            </a:r>
          </a:p>
          <a:p>
            <a:pPr lvl="1"/>
            <a:r>
              <a:rPr lang="en-US" dirty="0" smtClean="0"/>
              <a:t>Those who are living and working outside of Tucson</a:t>
            </a:r>
          </a:p>
          <a:p>
            <a:r>
              <a:rPr lang="en-US" dirty="0" smtClean="0"/>
              <a:t>Getting to know online students requires some effort</a:t>
            </a:r>
          </a:p>
          <a:p>
            <a:r>
              <a:rPr lang="en-US" dirty="0" smtClean="0"/>
              <a:t>Availability (and lack of) for both sets of students is very important</a:t>
            </a:r>
          </a:p>
          <a:p>
            <a:r>
              <a:rPr lang="en-US" dirty="0" smtClean="0"/>
              <a:t>Assignments (particularly group work) should take both groups into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9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Expectations Clearly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expectations are always best</a:t>
            </a:r>
          </a:p>
          <a:p>
            <a:r>
              <a:rPr lang="en-US" dirty="0" smtClean="0"/>
              <a:t>Posting  in multiple places (handouts, syllabi, D2L) helps students remember</a:t>
            </a:r>
          </a:p>
          <a:p>
            <a:r>
              <a:rPr lang="en-US" dirty="0" smtClean="0"/>
              <a:t>Expectations must not contravene </a:t>
            </a:r>
            <a:r>
              <a:rPr lang="en-US" dirty="0"/>
              <a:t>U</a:t>
            </a:r>
            <a:r>
              <a:rPr lang="en-US" dirty="0" smtClean="0"/>
              <a:t>niversity policies, but may exceed them, for example</a:t>
            </a:r>
          </a:p>
          <a:p>
            <a:pPr lvl="2"/>
            <a:r>
              <a:rPr lang="en-US" dirty="0" smtClean="0"/>
              <a:t>Dress?</a:t>
            </a:r>
          </a:p>
          <a:p>
            <a:pPr lvl="2"/>
            <a:r>
              <a:rPr lang="en-US" dirty="0" smtClean="0"/>
              <a:t>Professional demeanor?</a:t>
            </a:r>
          </a:p>
          <a:p>
            <a:pPr lvl="2"/>
            <a:r>
              <a:rPr lang="en-US" dirty="0" smtClean="0"/>
              <a:t>Writing style?</a:t>
            </a:r>
          </a:p>
          <a:p>
            <a:pPr lvl="2"/>
            <a:r>
              <a:rPr lang="en-US" dirty="0" smtClean="0"/>
              <a:t>Internet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go a bit Wrong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Integrity 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deanofstudents.arizona.edu/policies-and-codes/code-academic-integrity</a:t>
            </a:r>
            <a:endParaRPr lang="en-US" dirty="0"/>
          </a:p>
          <a:p>
            <a:r>
              <a:rPr lang="en-US" dirty="0" smtClean="0"/>
              <a:t>Grade Appeals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catalog.arizona.edu/policy/grade-appeal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alert your department head and, if necessary, me - </a:t>
            </a:r>
            <a:r>
              <a:rPr lang="en-US" dirty="0" err="1" smtClean="0">
                <a:hlinkClick r:id="rId4"/>
              </a:rPr>
              <a:t>rtclift@email.arizona</a:t>
            </a:r>
            <a:r>
              <a:rPr lang="en-US" dirty="0" err="1" smtClean="0"/>
              <a:t>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to Protect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Threatening behavior 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policy.arizona.edu/education-and-student-affairs/threatening-behavior-students</a:t>
            </a:r>
            <a:endParaRPr lang="en-US" dirty="0" smtClean="0"/>
          </a:p>
          <a:p>
            <a:r>
              <a:rPr lang="en-US" dirty="0" smtClean="0"/>
              <a:t>Anti-discrimination &amp; harassment - 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policy.arizona.edu/human-resources/nondiscrimination-and-anti-harassment-policy</a:t>
            </a:r>
            <a:endParaRPr lang="en-US" dirty="0" smtClean="0"/>
          </a:p>
          <a:p>
            <a:r>
              <a:rPr lang="en-US" dirty="0" smtClean="0"/>
              <a:t>Accommodations </a:t>
            </a:r>
            <a:r>
              <a:rPr lang="en-US" dirty="0"/>
              <a:t>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drc.arizona.edu/instructors/syllabus-statement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8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Dean of </a:t>
            </a:r>
            <a:r>
              <a:rPr lang="en-US" dirty="0" smtClean="0"/>
              <a:t>Students, General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deanofstudents.arizona.edu</a:t>
            </a:r>
            <a:endParaRPr lang="en-US" dirty="0" smtClean="0"/>
          </a:p>
          <a:p>
            <a:r>
              <a:rPr lang="en-US" dirty="0"/>
              <a:t>Dean of Students, forms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deanofstudents.arizona.edu/forms</a:t>
            </a:r>
            <a:endParaRPr lang="en-US" dirty="0" smtClean="0"/>
          </a:p>
          <a:p>
            <a:r>
              <a:rPr lang="en-US" dirty="0" smtClean="0"/>
              <a:t>Office of </a:t>
            </a:r>
            <a:r>
              <a:rPr lang="en-US" dirty="0"/>
              <a:t>Institutional Equity 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equity.arizona.edu</a:t>
            </a:r>
            <a:endParaRPr lang="en-US" dirty="0" smtClean="0"/>
          </a:p>
          <a:p>
            <a:r>
              <a:rPr lang="en-US" dirty="0"/>
              <a:t>OIE process -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equity.arizona.edu/information/oie-process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26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6045</TotalTime>
  <Words>305</Words>
  <Application>Microsoft Macintosh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Mangal</vt:lpstr>
      <vt:lpstr>Office Theme</vt:lpstr>
      <vt:lpstr>Double Checking Your Syllabus and Monitoring Student Success</vt:lpstr>
      <vt:lpstr>Policies We All Should Know http://policy.arizona.edu http://catalog.arizona.edu/policies </vt:lpstr>
      <vt:lpstr>For Your Undergraduate Syllabus http://policy.arizona.edu/faculty-affairs-and-academics/course-syllabus-policy-undergraduate-template</vt:lpstr>
      <vt:lpstr>For your Graduate Syllabus http://policy.arizona.edu/faculty-affairs-and-academics/course-syllabus-policy-graduate </vt:lpstr>
      <vt:lpstr>Consideration for Online Students</vt:lpstr>
      <vt:lpstr>State Expectations Clearly</vt:lpstr>
      <vt:lpstr>When Things go a bit Wrong</vt:lpstr>
      <vt:lpstr>Policies to Protect Students</vt:lpstr>
      <vt:lpstr>Helpful Resources</vt:lpstr>
      <vt:lpstr>Bottom Line: You are not alone!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Checking Your Syllabus</dc:title>
  <dc:creator>Renee Clift</dc:creator>
  <cp:lastModifiedBy>Heidi Legg Burross</cp:lastModifiedBy>
  <cp:revision>31</cp:revision>
  <dcterms:created xsi:type="dcterms:W3CDTF">2015-08-13T18:21:05Z</dcterms:created>
  <dcterms:modified xsi:type="dcterms:W3CDTF">2017-07-31T19:32:18Z</dcterms:modified>
</cp:coreProperties>
</file>